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5" r:id="rId6"/>
    <p:sldId id="266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79" r:id="rId19"/>
    <p:sldId id="281" r:id="rId20"/>
    <p:sldId id="282" r:id="rId21"/>
    <p:sldId id="284" r:id="rId22"/>
    <p:sldId id="283" r:id="rId23"/>
    <p:sldId id="269" r:id="rId24"/>
    <p:sldId id="267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2" autoAdjust="0"/>
    <p:restoredTop sz="94578" autoAdjust="0"/>
  </p:normalViewPr>
  <p:slideViewPr>
    <p:cSldViewPr showGuides="1">
      <p:cViewPr varScale="1">
        <p:scale>
          <a:sx n="108" d="100"/>
          <a:sy n="108" d="100"/>
        </p:scale>
        <p:origin x="84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9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2" y="1412878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2" y="1989138"/>
            <a:ext cx="11233149" cy="3744118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76676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2" y="476676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2" y="1412875"/>
            <a:ext cx="11233149" cy="432038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7" y="2781300"/>
            <a:ext cx="10369551" cy="2879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2" y="1412878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2" y="476676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5" y="1700811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2" y="476676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4" y="3573019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08" y="1701323"/>
            <a:ext cx="3563452" cy="251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5691322"/>
            <a:ext cx="1566379" cy="110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4175788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283" y="438791"/>
            <a:ext cx="2671436" cy="188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lNoq7Kn6I4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EU INSTITUTIONS: A GENERAL FRAMEWORK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51917" y="5379814"/>
            <a:ext cx="7320747" cy="425450"/>
          </a:xfrm>
        </p:spPr>
        <p:txBody>
          <a:bodyPr/>
          <a:lstStyle/>
          <a:p>
            <a:r>
              <a:rPr lang="it-IT" dirty="0"/>
              <a:t>Dott. Leonardo Pasqui 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Dipartimento di Sociologia e Diritto dell’Economia </a:t>
            </a:r>
          </a:p>
          <a:p>
            <a:r>
              <a:rPr lang="it-IT" dirty="0"/>
              <a:t>Jean </a:t>
            </a:r>
            <a:r>
              <a:rPr lang="it-IT" dirty="0" err="1"/>
              <a:t>Monnet</a:t>
            </a:r>
            <a:r>
              <a:rPr lang="it-IT" dirty="0"/>
              <a:t> </a:t>
            </a:r>
            <a:r>
              <a:rPr lang="it-IT" dirty="0" err="1"/>
              <a:t>Module</a:t>
            </a:r>
            <a:r>
              <a:rPr lang="it-IT" dirty="0"/>
              <a:t> «EULA – EU law for </a:t>
            </a:r>
            <a:r>
              <a:rPr lang="it-IT" dirty="0" err="1"/>
              <a:t>Algorithm</a:t>
            </a:r>
            <a:r>
              <a:rPr lang="it-IT" dirty="0"/>
              <a:t>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– Legislative </a:t>
            </a:r>
            <a:r>
              <a:rPr lang="it-IT" dirty="0" err="1"/>
              <a:t>role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Treaty</a:t>
            </a:r>
            <a:r>
              <a:rPr lang="it-IT" dirty="0"/>
              <a:t> of </a:t>
            </a:r>
            <a:r>
              <a:rPr lang="it-IT" dirty="0" err="1"/>
              <a:t>Lisbon</a:t>
            </a:r>
            <a:r>
              <a:rPr lang="it-IT" dirty="0"/>
              <a:t> (in force 2009) </a:t>
            </a:r>
            <a:r>
              <a:rPr lang="it-IT" dirty="0" err="1"/>
              <a:t>expanded</a:t>
            </a:r>
            <a:r>
              <a:rPr lang="it-IT" dirty="0"/>
              <a:t> the use of the </a:t>
            </a:r>
            <a:r>
              <a:rPr lang="it-IT" b="1" dirty="0" err="1"/>
              <a:t>codecision</a:t>
            </a:r>
            <a:r>
              <a:rPr lang="it-IT" b="1" dirty="0"/>
              <a:t> procedure</a:t>
            </a:r>
            <a:r>
              <a:rPr lang="it-IT" dirty="0"/>
              <a:t>, </a:t>
            </a:r>
            <a:r>
              <a:rPr lang="it-IT" dirty="0" err="1"/>
              <a:t>renaming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the </a:t>
            </a:r>
            <a:r>
              <a:rPr lang="it-IT" b="1" dirty="0"/>
              <a:t>‘</a:t>
            </a:r>
            <a:r>
              <a:rPr lang="it-IT" b="1" dirty="0" err="1"/>
              <a:t>ordinary</a:t>
            </a:r>
            <a:r>
              <a:rPr lang="it-IT" b="1" dirty="0"/>
              <a:t> legislative procedure’ </a:t>
            </a:r>
            <a:r>
              <a:rPr lang="it-IT" dirty="0"/>
              <a:t>and </a:t>
            </a:r>
            <a:r>
              <a:rPr lang="it-IT" dirty="0" err="1"/>
              <a:t>specifying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b="1" dirty="0" err="1"/>
              <a:t>residual</a:t>
            </a:r>
            <a:r>
              <a:rPr lang="it-IT" b="1" dirty="0"/>
              <a:t> </a:t>
            </a:r>
            <a:r>
              <a:rPr lang="it-IT" b="1" dirty="0" err="1"/>
              <a:t>cases</a:t>
            </a:r>
            <a:r>
              <a:rPr lang="it-IT" b="1" dirty="0"/>
              <a:t> </a:t>
            </a:r>
            <a:r>
              <a:rPr lang="it-IT" dirty="0"/>
              <a:t>with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 for </a:t>
            </a:r>
            <a:r>
              <a:rPr lang="it-IT" dirty="0" err="1"/>
              <a:t>adopting</a:t>
            </a:r>
            <a:r>
              <a:rPr lang="it-IT" dirty="0"/>
              <a:t> legislative </a:t>
            </a:r>
            <a:r>
              <a:rPr lang="it-IT" dirty="0" err="1"/>
              <a:t>acts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to be </a:t>
            </a:r>
            <a:r>
              <a:rPr lang="it-IT" dirty="0" err="1"/>
              <a:t>regarded</a:t>
            </a:r>
            <a:r>
              <a:rPr lang="it-IT" dirty="0"/>
              <a:t> as </a:t>
            </a:r>
            <a:r>
              <a:rPr lang="it-IT" b="1" dirty="0"/>
              <a:t>‘special legislative </a:t>
            </a:r>
            <a:r>
              <a:rPr lang="it-IT" b="1" dirty="0" err="1"/>
              <a:t>procedures</a:t>
            </a:r>
            <a:r>
              <a:rPr lang="it-IT" b="1" dirty="0"/>
              <a:t>.” 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Although</a:t>
            </a:r>
            <a:r>
              <a:rPr lang="it-IT" dirty="0"/>
              <a:t> </a:t>
            </a:r>
            <a:r>
              <a:rPr lang="it-IT" dirty="0" err="1"/>
              <a:t>most</a:t>
            </a:r>
            <a:r>
              <a:rPr lang="it-IT" dirty="0"/>
              <a:t> special legislative </a:t>
            </a:r>
            <a:r>
              <a:rPr lang="it-IT" dirty="0" err="1"/>
              <a:t>procedures</a:t>
            </a:r>
            <a:r>
              <a:rPr lang="it-IT" dirty="0"/>
              <a:t> </a:t>
            </a:r>
            <a:r>
              <a:rPr lang="it-IT" dirty="0" err="1"/>
              <a:t>entail</a:t>
            </a:r>
            <a:r>
              <a:rPr lang="it-IT" dirty="0"/>
              <a:t> </a:t>
            </a:r>
            <a:r>
              <a:rPr lang="it-IT" dirty="0" err="1"/>
              <a:t>consultation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, in some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the </a:t>
            </a:r>
            <a:r>
              <a:rPr lang="it-IT" dirty="0" err="1"/>
              <a:t>power</a:t>
            </a:r>
            <a:r>
              <a:rPr lang="it-IT" dirty="0"/>
              <a:t> of </a:t>
            </a:r>
            <a:r>
              <a:rPr lang="it-IT" dirty="0" err="1"/>
              <a:t>consent</a:t>
            </a:r>
            <a:r>
              <a:rPr lang="it-IT" dirty="0"/>
              <a:t>;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can veto the </a:t>
            </a:r>
            <a:r>
              <a:rPr lang="it-IT" dirty="0" err="1"/>
              <a:t>proposal</a:t>
            </a:r>
            <a:r>
              <a:rPr lang="it-IT" dirty="0"/>
              <a:t> in </a:t>
            </a:r>
            <a:r>
              <a:rPr lang="it-IT" dirty="0" err="1"/>
              <a:t>question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318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Council</a:t>
            </a:r>
            <a:r>
              <a:rPr lang="it-IT" dirty="0"/>
              <a:t> of the EU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b="1" dirty="0" err="1"/>
              <a:t>Council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EU’s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decision-making</a:t>
            </a:r>
            <a:r>
              <a:rPr lang="it-IT" dirty="0"/>
              <a:t> </a:t>
            </a:r>
            <a:r>
              <a:rPr lang="it-IT" dirty="0" err="1"/>
              <a:t>organ</a:t>
            </a:r>
            <a:r>
              <a:rPr lang="it-IT" dirty="0"/>
              <a:t>, </a:t>
            </a:r>
            <a:r>
              <a:rPr lang="it-IT" dirty="0" err="1"/>
              <a:t>although</a:t>
            </a:r>
            <a:r>
              <a:rPr lang="it-IT" dirty="0"/>
              <a:t> to a large </a:t>
            </a:r>
            <a:r>
              <a:rPr lang="it-IT" dirty="0" err="1"/>
              <a:t>extent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now</a:t>
            </a:r>
            <a:r>
              <a:rPr lang="it-IT" dirty="0"/>
              <a:t> shares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role</a:t>
            </a:r>
            <a:r>
              <a:rPr lang="it-IT" dirty="0"/>
              <a:t> with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usually</a:t>
            </a:r>
            <a:r>
              <a:rPr lang="it-IT" dirty="0"/>
              <a:t> made up of </a:t>
            </a:r>
            <a:r>
              <a:rPr lang="it-IT" b="1" dirty="0" err="1"/>
              <a:t>ministers</a:t>
            </a:r>
            <a:r>
              <a:rPr lang="it-IT" b="1" dirty="0"/>
              <a:t> from </a:t>
            </a:r>
            <a:r>
              <a:rPr lang="it-IT" b="1" dirty="0" err="1"/>
              <a:t>Member</a:t>
            </a:r>
            <a:r>
              <a:rPr lang="it-IT" b="1" dirty="0"/>
              <a:t> </a:t>
            </a:r>
            <a:r>
              <a:rPr lang="it-IT" b="1" dirty="0" err="1"/>
              <a:t>States</a:t>
            </a:r>
            <a:r>
              <a:rPr lang="it-IT" b="1" dirty="0"/>
              <a:t>’ </a:t>
            </a:r>
            <a:r>
              <a:rPr lang="it-IT" b="1" dirty="0" err="1"/>
              <a:t>governments</a:t>
            </a:r>
            <a:r>
              <a:rPr lang="it-IT" dirty="0"/>
              <a:t>, so </a:t>
            </a:r>
            <a:r>
              <a:rPr lang="it-IT" dirty="0" err="1"/>
              <a:t>unsurprisingly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of the </a:t>
            </a:r>
            <a:r>
              <a:rPr lang="it-IT" dirty="0" err="1"/>
              <a:t>most</a:t>
            </a:r>
            <a:r>
              <a:rPr lang="it-IT" dirty="0"/>
              <a:t> ‘</a:t>
            </a:r>
            <a:r>
              <a:rPr lang="it-IT" dirty="0" err="1"/>
              <a:t>intergovernmental</a:t>
            </a:r>
            <a:r>
              <a:rPr lang="it-IT" dirty="0"/>
              <a:t>’ institutions (an </a:t>
            </a:r>
            <a:r>
              <a:rPr lang="it-IT" dirty="0" err="1"/>
              <a:t>institution</a:t>
            </a:r>
            <a:r>
              <a:rPr lang="it-IT" dirty="0"/>
              <a:t> </a:t>
            </a:r>
            <a:r>
              <a:rPr lang="it-IT" dirty="0" err="1"/>
              <a:t>dominated</a:t>
            </a:r>
            <a:r>
              <a:rPr lang="it-IT" dirty="0"/>
              <a:t> by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’ </a:t>
            </a:r>
            <a:r>
              <a:rPr lang="it-IT" dirty="0" err="1"/>
              <a:t>governments</a:t>
            </a:r>
            <a:r>
              <a:rPr lang="it-IT" dirty="0"/>
              <a:t>).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As </a:t>
            </a:r>
            <a:r>
              <a:rPr lang="it-IT" dirty="0" err="1"/>
              <a:t>noted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, 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, to a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extent</a:t>
            </a:r>
            <a:r>
              <a:rPr lang="it-IT" dirty="0"/>
              <a:t>, </a:t>
            </a:r>
            <a:r>
              <a:rPr lang="it-IT" dirty="0" err="1"/>
              <a:t>comparable</a:t>
            </a:r>
            <a:r>
              <a:rPr lang="it-IT" dirty="0"/>
              <a:t> to the </a:t>
            </a:r>
            <a:r>
              <a:rPr lang="it-IT" dirty="0" err="1"/>
              <a:t>upper</a:t>
            </a:r>
            <a:r>
              <a:rPr lang="it-IT" dirty="0"/>
              <a:t> </a:t>
            </a:r>
            <a:r>
              <a:rPr lang="it-IT" dirty="0" err="1"/>
              <a:t>chamber</a:t>
            </a:r>
            <a:r>
              <a:rPr lang="it-IT" dirty="0"/>
              <a:t> of a </a:t>
            </a:r>
            <a:r>
              <a:rPr lang="it-IT" dirty="0" err="1"/>
              <a:t>two-chamber</a:t>
            </a:r>
            <a:r>
              <a:rPr lang="it-IT" dirty="0"/>
              <a:t> legislative </a:t>
            </a:r>
            <a:r>
              <a:rPr lang="it-IT" dirty="0" err="1"/>
              <a:t>system</a:t>
            </a:r>
            <a:r>
              <a:rPr lang="it-IT" dirty="0"/>
              <a:t>. In </a:t>
            </a:r>
            <a:r>
              <a:rPr lang="it-IT" dirty="0" err="1"/>
              <a:t>particular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can be </a:t>
            </a:r>
            <a:r>
              <a:rPr lang="it-IT" dirty="0" err="1"/>
              <a:t>compared</a:t>
            </a:r>
            <a:r>
              <a:rPr lang="it-IT" dirty="0"/>
              <a:t> to the </a:t>
            </a:r>
            <a:r>
              <a:rPr lang="it-IT" dirty="0" err="1"/>
              <a:t>upper</a:t>
            </a:r>
            <a:r>
              <a:rPr lang="it-IT" dirty="0"/>
              <a:t> </a:t>
            </a:r>
            <a:r>
              <a:rPr lang="it-IT" dirty="0" err="1"/>
              <a:t>chamber</a:t>
            </a:r>
            <a:r>
              <a:rPr lang="it-IT" dirty="0"/>
              <a:t> in </a:t>
            </a:r>
            <a:r>
              <a:rPr lang="it-IT" dirty="0" err="1"/>
              <a:t>countries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as Germany (the </a:t>
            </a:r>
            <a:r>
              <a:rPr lang="it-IT" dirty="0" err="1"/>
              <a:t>Bundestag</a:t>
            </a:r>
            <a:r>
              <a:rPr lang="it-IT" dirty="0"/>
              <a:t>) and the US (the </a:t>
            </a:r>
            <a:r>
              <a:rPr lang="it-IT" dirty="0" err="1"/>
              <a:t>Senate</a:t>
            </a:r>
            <a:r>
              <a:rPr lang="it-IT" dirty="0"/>
              <a:t>),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membership</a:t>
            </a:r>
            <a:r>
              <a:rPr lang="it-IT" dirty="0"/>
              <a:t> of the </a:t>
            </a:r>
            <a:r>
              <a:rPr lang="it-IT" dirty="0" err="1"/>
              <a:t>chamber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directly</a:t>
            </a:r>
            <a:r>
              <a:rPr lang="it-IT" dirty="0"/>
              <a:t> </a:t>
            </a:r>
            <a:r>
              <a:rPr lang="it-IT" dirty="0" err="1"/>
              <a:t>linked</a:t>
            </a:r>
            <a:r>
              <a:rPr lang="it-IT" dirty="0"/>
              <a:t> to the </a:t>
            </a:r>
            <a:r>
              <a:rPr lang="it-IT" dirty="0" err="1"/>
              <a:t>division</a:t>
            </a:r>
            <a:r>
              <a:rPr lang="it-IT" dirty="0"/>
              <a:t> of the country </a:t>
            </a:r>
            <a:r>
              <a:rPr lang="it-IT" dirty="0" err="1"/>
              <a:t>into</a:t>
            </a:r>
            <a:r>
              <a:rPr lang="it-IT" dirty="0"/>
              <a:t> Lander (Germany) or </a:t>
            </a:r>
            <a:r>
              <a:rPr lang="it-IT" dirty="0" err="1"/>
              <a:t>states</a:t>
            </a:r>
            <a:r>
              <a:rPr lang="it-IT" dirty="0"/>
              <a:t> (the US).</a:t>
            </a:r>
          </a:p>
        </p:txBody>
      </p:sp>
    </p:spTree>
    <p:extLst>
      <p:ext uri="{BB962C8B-B14F-4D97-AF65-F5344CB8AC3E}">
        <p14:creationId xmlns:p14="http://schemas.microsoft.com/office/powerpoint/2010/main" val="6250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Council</a:t>
            </a:r>
            <a:r>
              <a:rPr lang="it-IT" dirty="0"/>
              <a:t> of the EU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b="1" dirty="0"/>
              <a:t>The </a:t>
            </a:r>
            <a:r>
              <a:rPr lang="it-IT" b="1" dirty="0" err="1"/>
              <a:t>Council</a:t>
            </a:r>
            <a:r>
              <a:rPr lang="it-IT" b="1" dirty="0"/>
              <a:t> </a:t>
            </a:r>
            <a:r>
              <a:rPr lang="it-IT" b="1" dirty="0" err="1"/>
              <a:t>does</a:t>
            </a:r>
            <a:r>
              <a:rPr lang="it-IT" b="1" dirty="0"/>
              <a:t> </a:t>
            </a:r>
            <a:r>
              <a:rPr lang="it-IT" b="1" dirty="0" err="1"/>
              <a:t>not</a:t>
            </a:r>
            <a:r>
              <a:rPr lang="it-IT" b="1" dirty="0"/>
              <a:t> </a:t>
            </a:r>
            <a:r>
              <a:rPr lang="it-IT" b="1" dirty="0" err="1"/>
              <a:t>have</a:t>
            </a:r>
            <a:r>
              <a:rPr lang="it-IT" b="1" dirty="0"/>
              <a:t> a </a:t>
            </a:r>
            <a:r>
              <a:rPr lang="it-IT" b="1" dirty="0" err="1"/>
              <a:t>fixed</a:t>
            </a:r>
            <a:r>
              <a:rPr lang="it-IT" b="1" dirty="0"/>
              <a:t> </a:t>
            </a:r>
            <a:r>
              <a:rPr lang="it-IT" b="1" dirty="0" err="1"/>
              <a:t>membership</a:t>
            </a:r>
            <a:r>
              <a:rPr lang="it-IT" dirty="0"/>
              <a:t>. </a:t>
            </a:r>
            <a:r>
              <a:rPr lang="it-IT" dirty="0" err="1"/>
              <a:t>Rather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made up of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ministers</a:t>
            </a:r>
            <a:r>
              <a:rPr lang="it-IT" dirty="0"/>
              <a:t> </a:t>
            </a:r>
            <a:r>
              <a:rPr lang="it-IT" dirty="0" err="1"/>
              <a:t>depending</a:t>
            </a:r>
            <a:r>
              <a:rPr lang="it-IT" dirty="0"/>
              <a:t> on the </a:t>
            </a:r>
            <a:r>
              <a:rPr lang="it-IT" dirty="0" err="1"/>
              <a:t>subject</a:t>
            </a:r>
            <a:r>
              <a:rPr lang="it-IT" dirty="0"/>
              <a:t> </a:t>
            </a:r>
            <a:r>
              <a:rPr lang="it-IT" dirty="0" err="1"/>
              <a:t>matter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discussed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In </a:t>
            </a:r>
            <a:r>
              <a:rPr lang="it-IT" dirty="0" err="1"/>
              <a:t>comparison</a:t>
            </a:r>
            <a:r>
              <a:rPr lang="it-IT" dirty="0"/>
              <a:t> to the </a:t>
            </a:r>
            <a:r>
              <a:rPr lang="it-IT" dirty="0" err="1"/>
              <a:t>other</a:t>
            </a:r>
            <a:r>
              <a:rPr lang="it-IT" dirty="0"/>
              <a:t> EU institutions, 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represents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interests</a:t>
            </a:r>
            <a:r>
              <a:rPr lang="it-IT" dirty="0"/>
              <a:t>. The </a:t>
            </a:r>
            <a:r>
              <a:rPr lang="it-IT" dirty="0" err="1"/>
              <a:t>ministers</a:t>
            </a:r>
            <a:r>
              <a:rPr lang="it-IT" dirty="0"/>
              <a:t> in the </a:t>
            </a:r>
            <a:r>
              <a:rPr lang="it-IT" dirty="0" err="1"/>
              <a:t>Council</a:t>
            </a:r>
            <a:r>
              <a:rPr lang="it-IT" dirty="0"/>
              <a:t> are </a:t>
            </a:r>
            <a:r>
              <a:rPr lang="it-IT" dirty="0" err="1"/>
              <a:t>responsible</a:t>
            </a:r>
            <a:r>
              <a:rPr lang="it-IT" dirty="0"/>
              <a:t> to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governments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voting</a:t>
            </a:r>
            <a:r>
              <a:rPr lang="it-IT" dirty="0"/>
              <a:t> </a:t>
            </a:r>
            <a:r>
              <a:rPr lang="it-IT" dirty="0" err="1"/>
              <a:t>mechanisms</a:t>
            </a:r>
            <a:r>
              <a:rPr lang="it-IT" dirty="0"/>
              <a:t>: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it-IT" b="1" dirty="0"/>
              <a:t>Simple </a:t>
            </a:r>
            <a:r>
              <a:rPr lang="it-IT" b="1" dirty="0" err="1"/>
              <a:t>majority</a:t>
            </a:r>
            <a:r>
              <a:rPr lang="it-IT" b="1" dirty="0"/>
              <a:t> </a:t>
            </a:r>
            <a:r>
              <a:rPr lang="it-IT" dirty="0"/>
              <a:t>(14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in </a:t>
            </a:r>
            <a:r>
              <a:rPr lang="it-IT" dirty="0" err="1"/>
              <a:t>favor</a:t>
            </a:r>
            <a:r>
              <a:rPr lang="it-IT" dirty="0"/>
              <a:t>)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it-IT" b="1" dirty="0" err="1"/>
              <a:t>Qualified</a:t>
            </a:r>
            <a:r>
              <a:rPr lang="it-IT" b="1" dirty="0"/>
              <a:t> </a:t>
            </a:r>
            <a:r>
              <a:rPr lang="it-IT" b="1" dirty="0" err="1"/>
              <a:t>majority</a:t>
            </a:r>
            <a:r>
              <a:rPr lang="it-IT" b="1" dirty="0"/>
              <a:t> </a:t>
            </a:r>
            <a:r>
              <a:rPr lang="it-IT" dirty="0"/>
              <a:t>(55% of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in </a:t>
            </a:r>
            <a:r>
              <a:rPr lang="it-IT" dirty="0" err="1"/>
              <a:t>favor</a:t>
            </a:r>
            <a:r>
              <a:rPr lang="it-IT" dirty="0"/>
              <a:t>, </a:t>
            </a:r>
            <a:r>
              <a:rPr lang="it-IT" dirty="0" err="1"/>
              <a:t>representing</a:t>
            </a:r>
            <a:r>
              <a:rPr lang="it-IT" dirty="0"/>
              <a:t> 65% of the EU </a:t>
            </a:r>
            <a:r>
              <a:rPr lang="it-IT" dirty="0" err="1"/>
              <a:t>population</a:t>
            </a:r>
            <a:r>
              <a:rPr lang="it-IT" dirty="0"/>
              <a:t>)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it-IT" b="1" dirty="0" err="1"/>
              <a:t>Unanimous</a:t>
            </a:r>
            <a:r>
              <a:rPr lang="it-IT" b="1" dirty="0"/>
              <a:t> vote </a:t>
            </a:r>
            <a:r>
              <a:rPr lang="it-IT" dirty="0"/>
              <a:t>(100% of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in </a:t>
            </a:r>
            <a:r>
              <a:rPr lang="it-IT" dirty="0" err="1"/>
              <a:t>favor</a:t>
            </a:r>
            <a:r>
              <a:rPr lang="it-IT" dirty="0"/>
              <a:t>)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070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Council</a:t>
            </a:r>
            <a:r>
              <a:rPr lang="it-IT" dirty="0"/>
              <a:t> of the EU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9376" y="1412875"/>
            <a:ext cx="11233149" cy="432038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A </a:t>
            </a:r>
            <a:r>
              <a:rPr lang="it-IT" dirty="0" err="1"/>
              <a:t>key</a:t>
            </a:r>
            <a:r>
              <a:rPr lang="it-IT" dirty="0"/>
              <a:t> </a:t>
            </a:r>
            <a:r>
              <a:rPr lang="it-IT" dirty="0" err="1"/>
              <a:t>feature</a:t>
            </a:r>
            <a:r>
              <a:rPr lang="it-IT" dirty="0"/>
              <a:t> of the </a:t>
            </a:r>
            <a:r>
              <a:rPr lang="it-IT" dirty="0" err="1"/>
              <a:t>functioning</a:t>
            </a:r>
            <a:r>
              <a:rPr lang="it-IT" dirty="0"/>
              <a:t> of 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b="1" dirty="0" err="1"/>
              <a:t>Presidency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Presidency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held</a:t>
            </a:r>
            <a:r>
              <a:rPr lang="it-IT" dirty="0"/>
              <a:t> by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State in turn for a </a:t>
            </a:r>
            <a:r>
              <a:rPr lang="it-IT" dirty="0" err="1"/>
              <a:t>period</a:t>
            </a:r>
            <a:r>
              <a:rPr lang="it-IT" dirty="0"/>
              <a:t> of </a:t>
            </a:r>
            <a:r>
              <a:rPr lang="it-IT" b="1" dirty="0" err="1"/>
              <a:t>six</a:t>
            </a:r>
            <a:r>
              <a:rPr lang="it-IT" b="1" dirty="0"/>
              <a:t> </a:t>
            </a:r>
            <a:r>
              <a:rPr lang="it-IT" b="1" dirty="0" err="1"/>
              <a:t>months</a:t>
            </a:r>
            <a:r>
              <a:rPr lang="it-IT" dirty="0"/>
              <a:t>. The </a:t>
            </a:r>
            <a:r>
              <a:rPr lang="it-IT" dirty="0" err="1"/>
              <a:t>Presidency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nominally</a:t>
            </a:r>
            <a:r>
              <a:rPr lang="it-IT" dirty="0"/>
              <a:t> </a:t>
            </a:r>
            <a:r>
              <a:rPr lang="it-IT" dirty="0" err="1"/>
              <a:t>held</a:t>
            </a:r>
            <a:r>
              <a:rPr lang="it-IT" dirty="0"/>
              <a:t> by </a:t>
            </a:r>
            <a:r>
              <a:rPr lang="it-IT" dirty="0" err="1"/>
              <a:t>groups</a:t>
            </a:r>
            <a:r>
              <a:rPr lang="it-IT" dirty="0"/>
              <a:t> of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working</a:t>
            </a:r>
            <a:r>
              <a:rPr lang="it-IT" dirty="0"/>
              <a:t> </a:t>
            </a:r>
            <a:r>
              <a:rPr lang="it-IT" dirty="0" err="1"/>
              <a:t>together</a:t>
            </a:r>
            <a:r>
              <a:rPr lang="it-IT" dirty="0"/>
              <a:t>;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are </a:t>
            </a:r>
            <a:r>
              <a:rPr lang="it-IT" dirty="0" err="1"/>
              <a:t>chosen</a:t>
            </a:r>
            <a:r>
              <a:rPr lang="it-IT" dirty="0"/>
              <a:t> on the </a:t>
            </a:r>
            <a:r>
              <a:rPr lang="it-IT" dirty="0" err="1"/>
              <a:t>basis</a:t>
            </a:r>
            <a:r>
              <a:rPr lang="it-IT" dirty="0"/>
              <a:t> of </a:t>
            </a:r>
            <a:r>
              <a:rPr lang="it-IT" dirty="0" err="1"/>
              <a:t>their</a:t>
            </a:r>
            <a:r>
              <a:rPr lang="it-IT" dirty="0"/>
              <a:t> ‘</a:t>
            </a:r>
            <a:r>
              <a:rPr lang="it-IT" dirty="0" err="1"/>
              <a:t>diversity</a:t>
            </a:r>
            <a:r>
              <a:rPr lang="it-IT" dirty="0"/>
              <a:t> and </a:t>
            </a:r>
            <a:r>
              <a:rPr lang="it-IT" dirty="0" err="1"/>
              <a:t>geographical</a:t>
            </a:r>
            <a:r>
              <a:rPr lang="it-IT" dirty="0"/>
              <a:t> balance’.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group</a:t>
            </a:r>
            <a:r>
              <a:rPr lang="it-IT" dirty="0"/>
              <a:t> of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contains</a:t>
            </a:r>
            <a:r>
              <a:rPr lang="it-IT" dirty="0"/>
              <a:t> a large, medium, and small State, and </a:t>
            </a:r>
            <a:r>
              <a:rPr lang="it-IT" dirty="0" err="1"/>
              <a:t>States</a:t>
            </a:r>
            <a:r>
              <a:rPr lang="it-IT" dirty="0"/>
              <a:t> from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parts</a:t>
            </a:r>
            <a:r>
              <a:rPr lang="it-IT" dirty="0"/>
              <a:t> of the EU.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Holding the </a:t>
            </a:r>
            <a:r>
              <a:rPr lang="it-IT" dirty="0" err="1"/>
              <a:t>Presidency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b="1" dirty="0" err="1"/>
              <a:t>Member</a:t>
            </a:r>
            <a:r>
              <a:rPr lang="it-IT" b="1" dirty="0"/>
              <a:t> State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responsible</a:t>
            </a:r>
            <a:r>
              <a:rPr lang="it-IT" b="1" dirty="0"/>
              <a:t> for </a:t>
            </a:r>
            <a:r>
              <a:rPr lang="it-IT" b="1" dirty="0" err="1"/>
              <a:t>scheduling</a:t>
            </a:r>
            <a:r>
              <a:rPr lang="it-IT" b="1" dirty="0"/>
              <a:t> and </a:t>
            </a:r>
            <a:r>
              <a:rPr lang="it-IT" b="1" dirty="0" err="1"/>
              <a:t>chairing</a:t>
            </a:r>
            <a:r>
              <a:rPr lang="it-IT" b="1" dirty="0"/>
              <a:t> </a:t>
            </a:r>
            <a:r>
              <a:rPr lang="it-IT" b="1" dirty="0" err="1"/>
              <a:t>all</a:t>
            </a:r>
            <a:r>
              <a:rPr lang="it-IT" b="1" dirty="0"/>
              <a:t> of the </a:t>
            </a:r>
            <a:r>
              <a:rPr lang="it-IT" b="1" dirty="0" err="1"/>
              <a:t>Council</a:t>
            </a:r>
            <a:r>
              <a:rPr lang="it-IT" b="1" dirty="0"/>
              <a:t> </a:t>
            </a:r>
            <a:r>
              <a:rPr lang="it-IT" b="1" dirty="0" err="1"/>
              <a:t>meetings</a:t>
            </a:r>
            <a:r>
              <a:rPr lang="it-IT" b="1" dirty="0"/>
              <a:t> </a:t>
            </a:r>
            <a:r>
              <a:rPr lang="it-IT" b="1" dirty="0" err="1"/>
              <a:t>planned</a:t>
            </a:r>
            <a:r>
              <a:rPr lang="it-IT" b="1" dirty="0"/>
              <a:t> for the </a:t>
            </a:r>
            <a:r>
              <a:rPr lang="it-IT" b="1" dirty="0" err="1"/>
              <a:t>six-month</a:t>
            </a:r>
            <a:r>
              <a:rPr lang="it-IT" b="1" dirty="0"/>
              <a:t> </a:t>
            </a:r>
            <a:r>
              <a:rPr lang="it-IT" b="1" dirty="0" err="1"/>
              <a:t>period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dirty="0" err="1"/>
              <a:t>except</a:t>
            </a:r>
            <a:r>
              <a:rPr lang="it-IT" dirty="0"/>
              <a:t> for the </a:t>
            </a:r>
            <a:r>
              <a:rPr lang="it-IT" dirty="0" err="1"/>
              <a:t>Foreign</a:t>
            </a:r>
            <a:r>
              <a:rPr lang="it-IT" dirty="0"/>
              <a:t> Affairs </a:t>
            </a:r>
            <a:r>
              <a:rPr lang="it-IT" dirty="0" err="1"/>
              <a:t>Council</a:t>
            </a:r>
            <a:r>
              <a:rPr lang="it-IT" dirty="0"/>
              <a:t>), as </a:t>
            </a:r>
            <a:r>
              <a:rPr lang="it-IT" dirty="0" err="1"/>
              <a:t>well</a:t>
            </a:r>
            <a:r>
              <a:rPr lang="it-IT" dirty="0"/>
              <a:t> as the </a:t>
            </a:r>
            <a:r>
              <a:rPr lang="it-IT" dirty="0" err="1"/>
              <a:t>meetings</a:t>
            </a:r>
            <a:r>
              <a:rPr lang="it-IT" dirty="0"/>
              <a:t> of the </a:t>
            </a:r>
            <a:r>
              <a:rPr lang="it-IT" dirty="0" err="1"/>
              <a:t>Council's</a:t>
            </a:r>
            <a:r>
              <a:rPr lang="it-IT" dirty="0"/>
              <a:t> </a:t>
            </a:r>
            <a:r>
              <a:rPr lang="it-IT" dirty="0" err="1"/>
              <a:t>preparatory</a:t>
            </a:r>
            <a:r>
              <a:rPr lang="it-IT" dirty="0"/>
              <a:t> </a:t>
            </a:r>
            <a:r>
              <a:rPr lang="it-IT" dirty="0" err="1"/>
              <a:t>bodies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26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9376" y="1412875"/>
            <a:ext cx="11233149" cy="432038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b="1" dirty="0" err="1"/>
              <a:t>European</a:t>
            </a:r>
            <a:r>
              <a:rPr lang="it-IT" b="1" dirty="0"/>
              <a:t> </a:t>
            </a:r>
            <a:r>
              <a:rPr lang="it-IT" b="1" dirty="0" err="1"/>
              <a:t>Council</a:t>
            </a:r>
            <a:r>
              <a:rPr lang="it-IT" b="1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composed</a:t>
            </a:r>
            <a:r>
              <a:rPr lang="it-IT" dirty="0"/>
              <a:t> by the </a:t>
            </a:r>
            <a:r>
              <a:rPr lang="it-IT" b="1" dirty="0"/>
              <a:t>Head of </a:t>
            </a:r>
            <a:r>
              <a:rPr lang="it-IT" b="1" dirty="0" err="1"/>
              <a:t>States</a:t>
            </a:r>
            <a:r>
              <a:rPr lang="it-IT" b="1" dirty="0"/>
              <a:t> or </a:t>
            </a:r>
            <a:r>
              <a:rPr lang="it-IT" b="1" dirty="0" err="1"/>
              <a:t>governments</a:t>
            </a:r>
            <a:r>
              <a:rPr lang="it-IT" b="1" dirty="0"/>
              <a:t> </a:t>
            </a:r>
            <a:r>
              <a:rPr lang="it-IT" dirty="0"/>
              <a:t>of the EU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Since</a:t>
            </a:r>
            <a:r>
              <a:rPr lang="it-IT" dirty="0"/>
              <a:t> the </a:t>
            </a:r>
            <a:r>
              <a:rPr lang="it-IT" dirty="0" err="1"/>
              <a:t>Treaty</a:t>
            </a:r>
            <a:r>
              <a:rPr lang="it-IT" dirty="0"/>
              <a:t> of </a:t>
            </a:r>
            <a:r>
              <a:rPr lang="it-IT" dirty="0" err="1"/>
              <a:t>Lisbon</a:t>
            </a:r>
            <a:r>
              <a:rPr lang="it-IT" dirty="0"/>
              <a:t>,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recognized</a:t>
            </a:r>
            <a:r>
              <a:rPr lang="it-IT" dirty="0"/>
              <a:t> as an EU </a:t>
            </a:r>
            <a:r>
              <a:rPr lang="it-IT" dirty="0" err="1"/>
              <a:t>institution</a:t>
            </a:r>
            <a:r>
              <a:rPr lang="it-IT" dirty="0"/>
              <a:t>. The Head of </a:t>
            </a:r>
            <a:r>
              <a:rPr lang="it-IT" dirty="0" err="1"/>
              <a:t>States</a:t>
            </a:r>
            <a:r>
              <a:rPr lang="it-IT" dirty="0"/>
              <a:t> are </a:t>
            </a:r>
            <a:r>
              <a:rPr lang="it-IT" dirty="0" err="1"/>
              <a:t>joined</a:t>
            </a:r>
            <a:r>
              <a:rPr lang="it-IT" dirty="0"/>
              <a:t> by the </a:t>
            </a:r>
            <a:r>
              <a:rPr lang="it-IT" dirty="0" err="1"/>
              <a:t>president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 and in some </a:t>
            </a:r>
            <a:r>
              <a:rPr lang="it-IT" dirty="0" err="1"/>
              <a:t>instances</a:t>
            </a:r>
            <a:r>
              <a:rPr lang="it-IT" dirty="0"/>
              <a:t> by the High </a:t>
            </a:r>
            <a:r>
              <a:rPr lang="it-IT" dirty="0" err="1"/>
              <a:t>Representative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b="1" dirty="0"/>
              <a:t>The </a:t>
            </a:r>
            <a:r>
              <a:rPr lang="it-IT" b="1" dirty="0" err="1"/>
              <a:t>European</a:t>
            </a:r>
            <a:r>
              <a:rPr lang="it-IT" b="1" dirty="0"/>
              <a:t> </a:t>
            </a:r>
            <a:r>
              <a:rPr lang="it-IT" b="1" dirty="0" err="1"/>
              <a:t>Council</a:t>
            </a:r>
            <a:r>
              <a:rPr lang="it-IT" b="1" dirty="0"/>
              <a:t> </a:t>
            </a:r>
            <a:r>
              <a:rPr lang="it-IT" b="1" dirty="0" err="1"/>
              <a:t>doesn’t</a:t>
            </a:r>
            <a:r>
              <a:rPr lang="it-IT" b="1" dirty="0"/>
              <a:t> </a:t>
            </a:r>
            <a:r>
              <a:rPr lang="it-IT" b="1" dirty="0" err="1"/>
              <a:t>have</a:t>
            </a:r>
            <a:r>
              <a:rPr lang="it-IT" b="1" dirty="0"/>
              <a:t> legislative </a:t>
            </a:r>
            <a:r>
              <a:rPr lang="it-IT" b="1" dirty="0" err="1"/>
              <a:t>functions</a:t>
            </a:r>
            <a:r>
              <a:rPr lang="it-IT" b="1" dirty="0"/>
              <a:t>, </a:t>
            </a:r>
            <a:r>
              <a:rPr lang="it-IT" b="1" dirty="0" err="1"/>
              <a:t>but</a:t>
            </a:r>
            <a:r>
              <a:rPr lang="it-IT" b="1" dirty="0"/>
              <a:t> </a:t>
            </a:r>
            <a:r>
              <a:rPr lang="it-IT" b="1" dirty="0" err="1"/>
              <a:t>it</a:t>
            </a:r>
            <a:r>
              <a:rPr lang="it-IT" b="1" dirty="0"/>
              <a:t> can </a:t>
            </a:r>
            <a:r>
              <a:rPr lang="it-IT" b="1" dirty="0" err="1"/>
              <a:t>provide</a:t>
            </a:r>
            <a:r>
              <a:rPr lang="it-IT" b="1" dirty="0"/>
              <a:t> an </a:t>
            </a:r>
            <a:r>
              <a:rPr lang="it-IT" b="1" dirty="0" err="1"/>
              <a:t>agreement</a:t>
            </a:r>
            <a:r>
              <a:rPr lang="it-IT" b="1" dirty="0"/>
              <a:t> </a:t>
            </a:r>
            <a:r>
              <a:rPr lang="it-IT" b="1" dirty="0" err="1"/>
              <a:t>where</a:t>
            </a:r>
            <a:r>
              <a:rPr lang="it-IT" b="1" dirty="0"/>
              <a:t> </a:t>
            </a:r>
            <a:r>
              <a:rPr lang="it-IT" b="1" dirty="0" err="1"/>
              <a:t>such</a:t>
            </a:r>
            <a:r>
              <a:rPr lang="it-IT" b="1" dirty="0"/>
              <a:t> </a:t>
            </a:r>
            <a:r>
              <a:rPr lang="it-IT" b="1" dirty="0" err="1"/>
              <a:t>agreement</a:t>
            </a:r>
            <a:r>
              <a:rPr lang="it-IT" b="1" dirty="0"/>
              <a:t> </a:t>
            </a:r>
            <a:r>
              <a:rPr lang="it-IT" b="1" dirty="0" err="1"/>
              <a:t>was</a:t>
            </a:r>
            <a:r>
              <a:rPr lang="it-IT" b="1" dirty="0"/>
              <a:t> </a:t>
            </a:r>
            <a:r>
              <a:rPr lang="it-IT" b="1" dirty="0" err="1"/>
              <a:t>not</a:t>
            </a:r>
            <a:r>
              <a:rPr lang="it-IT" b="1" dirty="0"/>
              <a:t> possibile on a </a:t>
            </a:r>
            <a:r>
              <a:rPr lang="it-IT" b="1" dirty="0" err="1"/>
              <a:t>lower</a:t>
            </a:r>
            <a:r>
              <a:rPr lang="it-IT" b="1" dirty="0"/>
              <a:t> </a:t>
            </a:r>
            <a:r>
              <a:rPr lang="it-IT" b="1" dirty="0" err="1"/>
              <a:t>level</a:t>
            </a:r>
            <a:r>
              <a:rPr lang="it-IT" b="1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Treaty</a:t>
            </a:r>
            <a:r>
              <a:rPr lang="it-IT" dirty="0"/>
              <a:t> of </a:t>
            </a:r>
            <a:r>
              <a:rPr lang="it-IT" dirty="0" err="1"/>
              <a:t>Lisbon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the post of </a:t>
            </a:r>
            <a:r>
              <a:rPr lang="it-IT" b="1" dirty="0" err="1"/>
              <a:t>President</a:t>
            </a:r>
            <a:r>
              <a:rPr lang="it-IT" b="1" dirty="0"/>
              <a:t> of the </a:t>
            </a:r>
            <a:r>
              <a:rPr lang="it-IT" b="1" dirty="0" err="1"/>
              <a:t>European</a:t>
            </a:r>
            <a:r>
              <a:rPr lang="it-IT" b="1" dirty="0"/>
              <a:t> </a:t>
            </a:r>
            <a:r>
              <a:rPr lang="it-IT" b="1" dirty="0" err="1"/>
              <a:t>Council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replaced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rotation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. The </a:t>
            </a:r>
            <a:r>
              <a:rPr lang="it-IT" dirty="0" err="1"/>
              <a:t>President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appointed</a:t>
            </a:r>
            <a:r>
              <a:rPr lang="it-IT" dirty="0"/>
              <a:t> by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for </a:t>
            </a:r>
            <a:r>
              <a:rPr lang="it-IT" dirty="0" err="1"/>
              <a:t>two</a:t>
            </a:r>
            <a:r>
              <a:rPr lang="it-IT" dirty="0"/>
              <a:t>-and-a-</a:t>
            </a:r>
            <a:r>
              <a:rPr lang="it-IT" dirty="0" err="1"/>
              <a:t>half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, </a:t>
            </a:r>
            <a:r>
              <a:rPr lang="it-IT" dirty="0" err="1"/>
              <a:t>renewable</a:t>
            </a:r>
            <a:r>
              <a:rPr lang="it-IT" dirty="0"/>
              <a:t> once, by a </a:t>
            </a:r>
            <a:r>
              <a:rPr lang="it-IT" dirty="0" err="1"/>
              <a:t>qualified</a:t>
            </a:r>
            <a:r>
              <a:rPr lang="it-IT" dirty="0"/>
              <a:t> </a:t>
            </a:r>
            <a:r>
              <a:rPr lang="it-IT" dirty="0" err="1"/>
              <a:t>majority</a:t>
            </a:r>
            <a:r>
              <a:rPr lang="it-IT" dirty="0"/>
              <a:t> vote;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no </a:t>
            </a:r>
            <a:r>
              <a:rPr lang="it-IT" dirty="0" err="1"/>
              <a:t>role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EU </a:t>
            </a:r>
            <a:r>
              <a:rPr lang="it-IT" dirty="0" err="1"/>
              <a:t>institution</a:t>
            </a:r>
            <a:r>
              <a:rPr lang="it-IT" dirty="0"/>
              <a:t> (or the general public) in </a:t>
            </a:r>
            <a:r>
              <a:rPr lang="it-IT" dirty="0" err="1"/>
              <a:t>his</a:t>
            </a:r>
            <a:r>
              <a:rPr lang="it-IT" dirty="0"/>
              <a:t> or </a:t>
            </a:r>
            <a:r>
              <a:rPr lang="it-IT" dirty="0" err="1"/>
              <a:t>her</a:t>
            </a:r>
            <a:r>
              <a:rPr lang="it-IT" dirty="0"/>
              <a:t> </a:t>
            </a:r>
            <a:r>
              <a:rPr lang="it-IT" dirty="0" err="1"/>
              <a:t>appointment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8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9376" y="1412875"/>
            <a:ext cx="11233149" cy="432038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 err="1"/>
              <a:t>Despite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informal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,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quickly</a:t>
            </a:r>
            <a:r>
              <a:rPr lang="it-IT" dirty="0"/>
              <a:t> </a:t>
            </a:r>
            <a:r>
              <a:rPr lang="it-IT" dirty="0" err="1"/>
              <a:t>became</a:t>
            </a:r>
            <a:r>
              <a:rPr lang="it-IT" dirty="0"/>
              <a:t> the </a:t>
            </a:r>
            <a:r>
              <a:rPr lang="it-IT" b="1" dirty="0" err="1"/>
              <a:t>main</a:t>
            </a:r>
            <a:r>
              <a:rPr lang="it-IT" b="1" dirty="0"/>
              <a:t> </a:t>
            </a:r>
            <a:r>
              <a:rPr lang="it-IT" b="1" dirty="0" err="1"/>
              <a:t>venue</a:t>
            </a:r>
            <a:r>
              <a:rPr lang="it-IT" b="1" dirty="0"/>
              <a:t> for </a:t>
            </a:r>
            <a:r>
              <a:rPr lang="it-IT" b="1" dirty="0" err="1"/>
              <a:t>discussing</a:t>
            </a:r>
            <a:r>
              <a:rPr lang="it-IT" b="1" dirty="0"/>
              <a:t> and </a:t>
            </a:r>
            <a:r>
              <a:rPr lang="it-IT" b="1" dirty="0" err="1"/>
              <a:t>deciding</a:t>
            </a:r>
            <a:r>
              <a:rPr lang="it-IT" b="1" dirty="0"/>
              <a:t> </a:t>
            </a:r>
            <a:r>
              <a:rPr lang="it-IT" b="1" dirty="0" err="1"/>
              <a:t>upon</a:t>
            </a:r>
            <a:r>
              <a:rPr lang="it-IT" b="1" dirty="0"/>
              <a:t> the </a:t>
            </a:r>
            <a:r>
              <a:rPr lang="it-IT" b="1" dirty="0" err="1"/>
              <a:t>key</a:t>
            </a:r>
            <a:r>
              <a:rPr lang="it-IT" b="1" dirty="0"/>
              <a:t> </a:t>
            </a:r>
            <a:r>
              <a:rPr lang="it-IT" b="1" dirty="0" err="1"/>
              <a:t>issues</a:t>
            </a:r>
            <a:r>
              <a:rPr lang="it-IT" b="1" dirty="0"/>
              <a:t> </a:t>
            </a:r>
            <a:r>
              <a:rPr lang="it-IT" b="1" dirty="0" err="1"/>
              <a:t>facing</a:t>
            </a:r>
            <a:r>
              <a:rPr lang="it-IT" b="1" dirty="0"/>
              <a:t> the EU</a:t>
            </a:r>
            <a:r>
              <a:rPr lang="it-IT" dirty="0"/>
              <a:t>, </a:t>
            </a:r>
            <a:r>
              <a:rPr lang="it-IT" dirty="0" err="1"/>
              <a:t>such</a:t>
            </a:r>
            <a:r>
              <a:rPr lang="it-IT" dirty="0"/>
              <a:t> as </a:t>
            </a:r>
            <a:r>
              <a:rPr lang="it-IT" dirty="0" err="1"/>
              <a:t>enlargement</a:t>
            </a:r>
            <a:r>
              <a:rPr lang="it-IT" dirty="0"/>
              <a:t>, budget </a:t>
            </a:r>
            <a:r>
              <a:rPr lang="it-IT" dirty="0" err="1"/>
              <a:t>disputes</a:t>
            </a:r>
            <a:r>
              <a:rPr lang="it-IT" dirty="0"/>
              <a:t>,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amendments</a:t>
            </a:r>
            <a:r>
              <a:rPr lang="it-IT" dirty="0"/>
              <a:t>, high-</a:t>
            </a:r>
            <a:r>
              <a:rPr lang="it-IT" dirty="0" err="1"/>
              <a:t>profile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relations </a:t>
            </a:r>
            <a:r>
              <a:rPr lang="it-IT" dirty="0" err="1"/>
              <a:t>issues</a:t>
            </a:r>
            <a:r>
              <a:rPr lang="it-IT" dirty="0"/>
              <a:t>, and major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initiatives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met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 dirty="0"/>
              <a:t> </a:t>
            </a:r>
            <a:r>
              <a:rPr lang="it-IT" dirty="0" err="1"/>
              <a:t>twice</a:t>
            </a:r>
            <a:r>
              <a:rPr lang="it-IT" dirty="0"/>
              <a:t> a </a:t>
            </a:r>
            <a:r>
              <a:rPr lang="it-IT" dirty="0" err="1"/>
              <a:t>year</a:t>
            </a:r>
            <a:r>
              <a:rPr lang="it-IT" dirty="0"/>
              <a:t> and, </a:t>
            </a:r>
            <a:r>
              <a:rPr lang="it-IT" dirty="0" err="1"/>
              <a:t>until</a:t>
            </a:r>
            <a:r>
              <a:rPr lang="it-IT" dirty="0"/>
              <a:t> the </a:t>
            </a:r>
            <a:r>
              <a:rPr lang="it-IT" dirty="0" err="1"/>
              <a:t>Treaty</a:t>
            </a:r>
            <a:r>
              <a:rPr lang="it-IT" dirty="0"/>
              <a:t> of </a:t>
            </a:r>
            <a:r>
              <a:rPr lang="it-IT" dirty="0" err="1"/>
              <a:t>Lisbon</a:t>
            </a:r>
            <a:r>
              <a:rPr lang="it-IT" dirty="0"/>
              <a:t>, the </a:t>
            </a:r>
            <a:r>
              <a:rPr lang="it-IT" dirty="0" err="1"/>
              <a:t>Presidency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matched</a:t>
            </a:r>
            <a:r>
              <a:rPr lang="it-IT" dirty="0"/>
              <a:t> the </a:t>
            </a:r>
            <a:r>
              <a:rPr lang="it-IT" dirty="0" err="1"/>
              <a:t>Presidency</a:t>
            </a:r>
            <a:r>
              <a:rPr lang="it-IT" dirty="0"/>
              <a:t> of the </a:t>
            </a:r>
            <a:r>
              <a:rPr lang="it-IT" dirty="0" err="1"/>
              <a:t>Council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retained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b="1" dirty="0" err="1"/>
              <a:t>power</a:t>
            </a:r>
            <a:r>
              <a:rPr lang="it-IT" b="1" dirty="0"/>
              <a:t> to decide on </a:t>
            </a:r>
            <a:r>
              <a:rPr lang="it-IT" b="1" dirty="0" err="1"/>
              <a:t>sanctions</a:t>
            </a:r>
            <a:r>
              <a:rPr lang="it-IT" b="1" dirty="0"/>
              <a:t> </a:t>
            </a:r>
            <a:r>
              <a:rPr lang="it-IT" b="1" dirty="0" err="1"/>
              <a:t>against</a:t>
            </a:r>
            <a:r>
              <a:rPr lang="it-IT" b="1" dirty="0"/>
              <a:t> </a:t>
            </a:r>
            <a:r>
              <a:rPr lang="it-IT" b="1" dirty="0" err="1"/>
              <a:t>Member</a:t>
            </a:r>
            <a:r>
              <a:rPr lang="it-IT" b="1" dirty="0"/>
              <a:t> </a:t>
            </a:r>
            <a:r>
              <a:rPr lang="it-IT" b="1" dirty="0" err="1"/>
              <a:t>States</a:t>
            </a:r>
            <a:r>
              <a:rPr lang="it-IT" b="1" dirty="0"/>
              <a:t> </a:t>
            </a:r>
            <a:r>
              <a:rPr lang="it-IT" dirty="0"/>
              <a:t>and to </a:t>
            </a:r>
            <a:r>
              <a:rPr lang="it-IT" dirty="0" err="1"/>
              <a:t>adopt</a:t>
            </a:r>
            <a:r>
              <a:rPr lang="it-IT" dirty="0"/>
              <a:t>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foreign</a:t>
            </a:r>
            <a:r>
              <a:rPr lang="it-IT" dirty="0"/>
              <a:t> policy </a:t>
            </a:r>
            <a:r>
              <a:rPr lang="it-IT" dirty="0" err="1"/>
              <a:t>decisions</a:t>
            </a:r>
            <a:r>
              <a:rPr lang="it-IT" dirty="0"/>
              <a:t> and a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establishing</a:t>
            </a:r>
            <a:r>
              <a:rPr lang="it-IT" dirty="0"/>
              <a:t> a common </a:t>
            </a:r>
            <a:r>
              <a:rPr lang="it-IT" dirty="0" err="1"/>
              <a:t>defence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role</a:t>
            </a:r>
            <a:r>
              <a:rPr lang="it-IT" dirty="0"/>
              <a:t> in </a:t>
            </a:r>
            <a:r>
              <a:rPr lang="it-IT" dirty="0" err="1"/>
              <a:t>giving</a:t>
            </a:r>
            <a:r>
              <a:rPr lang="it-IT" dirty="0"/>
              <a:t> </a:t>
            </a:r>
            <a:r>
              <a:rPr lang="it-IT" b="1" dirty="0"/>
              <a:t>general </a:t>
            </a:r>
            <a:r>
              <a:rPr lang="it-IT" b="1" dirty="0" err="1"/>
              <a:t>guidance</a:t>
            </a:r>
            <a:r>
              <a:rPr lang="it-IT" b="1" dirty="0"/>
              <a:t> </a:t>
            </a:r>
            <a:r>
              <a:rPr lang="it-IT" dirty="0"/>
              <a:t>(as </a:t>
            </a:r>
            <a:r>
              <a:rPr lang="it-IT" dirty="0" err="1"/>
              <a:t>distinct</a:t>
            </a:r>
            <a:r>
              <a:rPr lang="it-IT" dirty="0"/>
              <a:t> from </a:t>
            </a:r>
            <a:r>
              <a:rPr lang="it-IT" dirty="0" err="1"/>
              <a:t>binding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)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retained</a:t>
            </a:r>
            <a:r>
              <a:rPr lang="it-IT" dirty="0"/>
              <a:t>, as </a:t>
            </a:r>
            <a:r>
              <a:rPr lang="it-IT" dirty="0" err="1"/>
              <a:t>regards</a:t>
            </a:r>
            <a:r>
              <a:rPr lang="it-IT" dirty="0"/>
              <a:t> the </a:t>
            </a:r>
            <a:r>
              <a:rPr lang="it-IT" dirty="0" err="1"/>
              <a:t>discussion</a:t>
            </a:r>
            <a:r>
              <a:rPr lang="it-IT" dirty="0"/>
              <a:t> of </a:t>
            </a:r>
            <a:r>
              <a:rPr lang="it-IT" dirty="0" err="1"/>
              <a:t>economic</a:t>
            </a:r>
            <a:r>
              <a:rPr lang="it-IT" dirty="0"/>
              <a:t> policy </a:t>
            </a:r>
            <a:r>
              <a:rPr lang="it-IT" dirty="0" err="1"/>
              <a:t>guidelines</a:t>
            </a:r>
            <a:r>
              <a:rPr lang="it-IT" dirty="0"/>
              <a:t>,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involvement</a:t>
            </a:r>
            <a:r>
              <a:rPr lang="it-IT" dirty="0"/>
              <a:t> in the </a:t>
            </a:r>
            <a:r>
              <a:rPr lang="it-IT" dirty="0" err="1"/>
              <a:t>adoption</a:t>
            </a:r>
            <a:r>
              <a:rPr lang="it-IT" dirty="0"/>
              <a:t> of the euro by more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and the </a:t>
            </a:r>
            <a:r>
              <a:rPr lang="it-IT" dirty="0" err="1"/>
              <a:t>adoption</a:t>
            </a:r>
            <a:r>
              <a:rPr lang="it-IT" dirty="0"/>
              <a:t> of </a:t>
            </a:r>
            <a:r>
              <a:rPr lang="it-IT" dirty="0" err="1"/>
              <a:t>conclusions</a:t>
            </a:r>
            <a:r>
              <a:rPr lang="it-IT" dirty="0"/>
              <a:t> on the </a:t>
            </a:r>
            <a:r>
              <a:rPr lang="it-IT" dirty="0" err="1"/>
              <a:t>employment</a:t>
            </a:r>
            <a:r>
              <a:rPr lang="it-IT" dirty="0"/>
              <a:t> situation.</a:t>
            </a:r>
          </a:p>
        </p:txBody>
      </p:sp>
    </p:spTree>
    <p:extLst>
      <p:ext uri="{BB962C8B-B14F-4D97-AF65-F5344CB8AC3E}">
        <p14:creationId xmlns:p14="http://schemas.microsoft.com/office/powerpoint/2010/main" val="48748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Court of </a:t>
            </a:r>
            <a:r>
              <a:rPr lang="it-IT" dirty="0" err="1"/>
              <a:t>Justice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9376" y="1412875"/>
            <a:ext cx="11233149" cy="432038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The Court of </a:t>
            </a:r>
            <a:r>
              <a:rPr lang="it-IT" dirty="0" err="1"/>
              <a:t>Justice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organ</a:t>
            </a:r>
            <a:r>
              <a:rPr lang="it-IT" dirty="0"/>
              <a:t> of the Union, </a:t>
            </a:r>
            <a:r>
              <a:rPr lang="it-IT" dirty="0" err="1"/>
              <a:t>entrusted</a:t>
            </a:r>
            <a:r>
              <a:rPr lang="it-IT" dirty="0"/>
              <a:t> with the task of </a:t>
            </a:r>
            <a:r>
              <a:rPr lang="it-IT" dirty="0" err="1"/>
              <a:t>upholding</a:t>
            </a:r>
            <a:r>
              <a:rPr lang="it-IT" dirty="0"/>
              <a:t> the </a:t>
            </a:r>
            <a:r>
              <a:rPr lang="it-IT" dirty="0" err="1"/>
              <a:t>rule</a:t>
            </a:r>
            <a:r>
              <a:rPr lang="it-IT" dirty="0"/>
              <a:t> of law.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In the performance of </a:t>
            </a:r>
            <a:r>
              <a:rPr lang="it-IT" dirty="0" err="1"/>
              <a:t>this</a:t>
            </a:r>
            <a:r>
              <a:rPr lang="it-IT" dirty="0"/>
              <a:t> mandate, the Court </a:t>
            </a:r>
            <a:r>
              <a:rPr lang="it-IT" dirty="0" err="1"/>
              <a:t>reviews</a:t>
            </a:r>
            <a:r>
              <a:rPr lang="it-IT" dirty="0"/>
              <a:t>, in </a:t>
            </a:r>
            <a:r>
              <a:rPr lang="it-IT" dirty="0" err="1"/>
              <a:t>particular</a:t>
            </a:r>
            <a:r>
              <a:rPr lang="it-IT" dirty="0"/>
              <a:t>, </a:t>
            </a:r>
            <a:r>
              <a:rPr lang="it-IT" b="1" dirty="0"/>
              <a:t>the </a:t>
            </a:r>
            <a:r>
              <a:rPr lang="it-IT" b="1" dirty="0" err="1"/>
              <a:t>legality</a:t>
            </a:r>
            <a:r>
              <a:rPr lang="it-IT" b="1" dirty="0"/>
              <a:t> of the </a:t>
            </a:r>
            <a:r>
              <a:rPr lang="it-IT" b="1" dirty="0" err="1"/>
              <a:t>acts</a:t>
            </a:r>
            <a:r>
              <a:rPr lang="it-IT" b="1" dirty="0"/>
              <a:t> and </a:t>
            </a:r>
            <a:r>
              <a:rPr lang="it-IT" b="1" dirty="0" err="1"/>
              <a:t>omissions</a:t>
            </a:r>
            <a:r>
              <a:rPr lang="it-IT" b="1" dirty="0"/>
              <a:t> of </a:t>
            </a:r>
            <a:r>
              <a:rPr lang="it-IT" b="1" dirty="0" err="1"/>
              <a:t>Member</a:t>
            </a:r>
            <a:r>
              <a:rPr lang="it-IT" b="1" dirty="0"/>
              <a:t> </a:t>
            </a:r>
            <a:r>
              <a:rPr lang="it-IT" b="1" dirty="0" err="1"/>
              <a:t>States</a:t>
            </a:r>
            <a:r>
              <a:rPr lang="it-IT" dirty="0"/>
              <a:t> </a:t>
            </a:r>
            <a:r>
              <a:rPr lang="it-IT" b="1" dirty="0"/>
              <a:t>and of the EU institutions </a:t>
            </a:r>
            <a:r>
              <a:rPr lang="it-IT" dirty="0"/>
              <a:t>and </a:t>
            </a:r>
            <a:r>
              <a:rPr lang="it-IT" b="1" dirty="0" err="1"/>
              <a:t>interprets</a:t>
            </a:r>
            <a:r>
              <a:rPr lang="it-IT" b="1" dirty="0"/>
              <a:t> EU law </a:t>
            </a:r>
            <a:r>
              <a:rPr lang="it-IT" b="1" dirty="0" err="1"/>
              <a:t>at</a:t>
            </a:r>
            <a:r>
              <a:rPr lang="it-IT" b="1" dirty="0"/>
              <a:t> the </a:t>
            </a:r>
            <a:r>
              <a:rPr lang="it-IT" b="1" dirty="0" err="1"/>
              <a:t>request</a:t>
            </a:r>
            <a:r>
              <a:rPr lang="it-IT" b="1" dirty="0"/>
              <a:t> of the </a:t>
            </a:r>
            <a:r>
              <a:rPr lang="it-IT" b="1" dirty="0" err="1"/>
              <a:t>national</a:t>
            </a:r>
            <a:r>
              <a:rPr lang="it-IT" b="1" dirty="0"/>
              <a:t> </a:t>
            </a:r>
            <a:r>
              <a:rPr lang="it-IT" b="1" dirty="0" err="1"/>
              <a:t>courts</a:t>
            </a:r>
            <a:r>
              <a:rPr lang="it-IT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CJEU </a:t>
            </a:r>
            <a:r>
              <a:rPr lang="it-IT" dirty="0" err="1"/>
              <a:t>consists</a:t>
            </a:r>
            <a:r>
              <a:rPr lang="it-IT" dirty="0"/>
              <a:t> of </a:t>
            </a:r>
            <a:r>
              <a:rPr lang="it-IT" dirty="0" err="1"/>
              <a:t>two</a:t>
            </a:r>
            <a:r>
              <a:rPr lang="it-IT" dirty="0"/>
              <a:t> major </a:t>
            </a:r>
            <a:r>
              <a:rPr lang="it-IT" dirty="0" err="1"/>
              <a:t>courts</a:t>
            </a:r>
            <a:r>
              <a:rPr lang="it-IT" dirty="0"/>
              <a:t>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b="1" dirty="0"/>
              <a:t>The Court of </a:t>
            </a:r>
            <a:r>
              <a:rPr lang="it-IT" b="1" dirty="0" err="1"/>
              <a:t>Justice</a:t>
            </a:r>
            <a:r>
              <a:rPr lang="it-IT" dirty="0"/>
              <a:t>: </a:t>
            </a:r>
            <a:r>
              <a:rPr lang="it-IT" dirty="0" err="1"/>
              <a:t>composed</a:t>
            </a:r>
            <a:r>
              <a:rPr lang="it-IT" dirty="0"/>
              <a:t> by 27 </a:t>
            </a:r>
            <a:r>
              <a:rPr lang="it-IT" dirty="0" err="1"/>
              <a:t>judges</a:t>
            </a:r>
            <a:r>
              <a:rPr lang="it-IT" dirty="0"/>
              <a:t> and 11 </a:t>
            </a:r>
            <a:r>
              <a:rPr lang="it-IT" dirty="0" err="1"/>
              <a:t>adovates</a:t>
            </a:r>
            <a:r>
              <a:rPr lang="it-IT" dirty="0"/>
              <a:t> general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b="1" dirty="0"/>
              <a:t>The General Court</a:t>
            </a:r>
            <a:r>
              <a:rPr lang="it-IT" dirty="0"/>
              <a:t>: </a:t>
            </a:r>
            <a:r>
              <a:rPr lang="it-IT" dirty="0" err="1"/>
              <a:t>composed</a:t>
            </a:r>
            <a:r>
              <a:rPr lang="it-IT" dirty="0"/>
              <a:t> by 54 </a:t>
            </a:r>
            <a:r>
              <a:rPr lang="it-IT" dirty="0" err="1"/>
              <a:t>judges</a:t>
            </a:r>
            <a:r>
              <a:rPr lang="it-IT" dirty="0"/>
              <a:t>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48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Court of </a:t>
            </a:r>
            <a:r>
              <a:rPr lang="it-IT" dirty="0" err="1"/>
              <a:t>Justice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9376" y="1412875"/>
            <a:ext cx="11233149" cy="432038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Advocates</a:t>
            </a:r>
            <a:r>
              <a:rPr lang="it-IT" dirty="0"/>
              <a:t> General </a:t>
            </a:r>
            <a:r>
              <a:rPr lang="it-IT" dirty="0" err="1"/>
              <a:t>deliver</a:t>
            </a:r>
            <a:r>
              <a:rPr lang="it-IT" dirty="0"/>
              <a:t> </a:t>
            </a:r>
            <a:r>
              <a:rPr lang="it-IT" b="1" dirty="0" err="1"/>
              <a:t>impartial</a:t>
            </a:r>
            <a:r>
              <a:rPr lang="it-IT" b="1" dirty="0"/>
              <a:t> and </a:t>
            </a:r>
            <a:r>
              <a:rPr lang="it-IT" b="1" dirty="0" err="1"/>
              <a:t>independent</a:t>
            </a:r>
            <a:r>
              <a:rPr lang="it-IT" b="1" dirty="0"/>
              <a:t> </a:t>
            </a:r>
            <a:r>
              <a:rPr lang="it-IT" b="1" dirty="0" err="1"/>
              <a:t>Opinions</a:t>
            </a:r>
            <a:r>
              <a:rPr lang="it-IT" dirty="0"/>
              <a:t> in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raise</a:t>
            </a:r>
            <a:r>
              <a:rPr lang="it-IT" dirty="0"/>
              <a:t> new </a:t>
            </a:r>
            <a:r>
              <a:rPr lang="it-IT" dirty="0" err="1"/>
              <a:t>points</a:t>
            </a:r>
            <a:r>
              <a:rPr lang="it-IT" dirty="0"/>
              <a:t> of law.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Advocates</a:t>
            </a:r>
            <a:r>
              <a:rPr lang="it-IT" dirty="0"/>
              <a:t> General are </a:t>
            </a:r>
            <a:r>
              <a:rPr lang="it-IT" dirty="0" err="1"/>
              <a:t>members</a:t>
            </a:r>
            <a:r>
              <a:rPr lang="it-IT" dirty="0"/>
              <a:t> of the Court,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b="1" dirty="0" err="1"/>
              <a:t>their</a:t>
            </a:r>
            <a:r>
              <a:rPr lang="it-IT" b="1" dirty="0"/>
              <a:t> </a:t>
            </a:r>
            <a:r>
              <a:rPr lang="it-IT" b="1" dirty="0" err="1"/>
              <a:t>Opinions</a:t>
            </a:r>
            <a:r>
              <a:rPr lang="it-IT" b="1" dirty="0"/>
              <a:t> </a:t>
            </a:r>
            <a:r>
              <a:rPr lang="it-IT" b="1" dirty="0" err="1"/>
              <a:t>reflect</a:t>
            </a:r>
            <a:r>
              <a:rPr lang="it-IT" b="1" dirty="0"/>
              <a:t> </a:t>
            </a:r>
            <a:r>
              <a:rPr lang="it-IT" b="1" dirty="0" err="1"/>
              <a:t>their</a:t>
            </a:r>
            <a:r>
              <a:rPr lang="it-IT" b="1" dirty="0"/>
              <a:t> personal </a:t>
            </a:r>
            <a:r>
              <a:rPr lang="it-IT" b="1" dirty="0" err="1"/>
              <a:t>views</a:t>
            </a:r>
            <a:r>
              <a:rPr lang="it-IT" b="1" dirty="0"/>
              <a:t> </a:t>
            </a:r>
            <a:r>
              <a:rPr lang="it-IT" dirty="0"/>
              <a:t>on </a:t>
            </a:r>
            <a:r>
              <a:rPr lang="it-IT" dirty="0" err="1"/>
              <a:t>how</a:t>
            </a:r>
            <a:r>
              <a:rPr lang="it-IT" dirty="0"/>
              <a:t> a case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decided</a:t>
            </a:r>
            <a:r>
              <a:rPr lang="it-IT" dirty="0"/>
              <a:t> and the </a:t>
            </a:r>
            <a:r>
              <a:rPr lang="it-IT" dirty="0" err="1"/>
              <a:t>freedom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enjoy</a:t>
            </a:r>
            <a:r>
              <a:rPr lang="it-IT" dirty="0"/>
              <a:t> </a:t>
            </a:r>
            <a:r>
              <a:rPr lang="it-IT" dirty="0" err="1"/>
              <a:t>stands</a:t>
            </a:r>
            <a:r>
              <a:rPr lang="it-IT" dirty="0"/>
              <a:t> in </a:t>
            </a:r>
            <a:r>
              <a:rPr lang="it-IT" dirty="0" err="1"/>
              <a:t>contrast</a:t>
            </a:r>
            <a:r>
              <a:rPr lang="it-IT" dirty="0"/>
              <a:t> with the </a:t>
            </a:r>
            <a:r>
              <a:rPr lang="it-IT" dirty="0" err="1"/>
              <a:t>constraints</a:t>
            </a:r>
            <a:r>
              <a:rPr lang="it-IT" dirty="0"/>
              <a:t> to </a:t>
            </a:r>
            <a:r>
              <a:rPr lang="it-IT" dirty="0" err="1"/>
              <a:t>achieve</a:t>
            </a:r>
            <a:r>
              <a:rPr lang="it-IT" dirty="0"/>
              <a:t> </a:t>
            </a:r>
            <a:r>
              <a:rPr lang="it-IT" dirty="0" err="1"/>
              <a:t>consensus</a:t>
            </a:r>
            <a:r>
              <a:rPr lang="it-IT" dirty="0"/>
              <a:t> under </a:t>
            </a:r>
            <a:r>
              <a:rPr lang="it-IT" dirty="0" err="1"/>
              <a:t>which</a:t>
            </a:r>
            <a:r>
              <a:rPr lang="it-IT" dirty="0"/>
              <a:t> the </a:t>
            </a:r>
            <a:r>
              <a:rPr lang="it-IT" dirty="0" err="1"/>
              <a:t>judges</a:t>
            </a:r>
            <a:r>
              <a:rPr lang="it-IT" dirty="0"/>
              <a:t> operate.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While</a:t>
            </a:r>
            <a:r>
              <a:rPr lang="it-IT" dirty="0"/>
              <a:t> the </a:t>
            </a:r>
            <a:r>
              <a:rPr lang="it-IT" dirty="0" err="1"/>
              <a:t>Opinions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legally</a:t>
            </a:r>
            <a:r>
              <a:rPr lang="it-IT" dirty="0"/>
              <a:t> </a:t>
            </a:r>
            <a:r>
              <a:rPr lang="it-IT" dirty="0" err="1"/>
              <a:t>binding</a:t>
            </a:r>
            <a:r>
              <a:rPr lang="it-IT" dirty="0"/>
              <a:t> on the Court,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invaluable</a:t>
            </a:r>
            <a:r>
              <a:rPr lang="it-IT" dirty="0"/>
              <a:t> </a:t>
            </a:r>
            <a:r>
              <a:rPr lang="it-IT" dirty="0" err="1"/>
              <a:t>assistance</a:t>
            </a:r>
            <a:r>
              <a:rPr lang="it-IT" dirty="0"/>
              <a:t> in the </a:t>
            </a:r>
            <a:r>
              <a:rPr lang="it-IT" dirty="0" err="1"/>
              <a:t>analysis</a:t>
            </a:r>
            <a:r>
              <a:rPr lang="it-IT" dirty="0"/>
              <a:t> of </a:t>
            </a:r>
            <a:r>
              <a:rPr lang="it-IT" dirty="0" err="1"/>
              <a:t>cases</a:t>
            </a:r>
            <a:r>
              <a:rPr lang="it-IT" dirty="0"/>
              <a:t> and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extremely</a:t>
            </a:r>
            <a:r>
              <a:rPr lang="it-IT" dirty="0"/>
              <a:t> </a:t>
            </a:r>
            <a:r>
              <a:rPr lang="it-IT" dirty="0" err="1"/>
              <a:t>influential</a:t>
            </a:r>
            <a:r>
              <a:rPr lang="it-IT" dirty="0"/>
              <a:t> in the </a:t>
            </a:r>
            <a:r>
              <a:rPr lang="it-IT" dirty="0" err="1"/>
              <a:t>development</a:t>
            </a:r>
            <a:r>
              <a:rPr lang="it-IT" dirty="0"/>
              <a:t> of EU law.</a:t>
            </a:r>
          </a:p>
        </p:txBody>
      </p:sp>
    </p:spTree>
    <p:extLst>
      <p:ext uri="{BB962C8B-B14F-4D97-AF65-F5344CB8AC3E}">
        <p14:creationId xmlns:p14="http://schemas.microsoft.com/office/powerpoint/2010/main" val="4819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Court of </a:t>
            </a:r>
            <a:r>
              <a:rPr lang="it-IT" dirty="0" err="1"/>
              <a:t>Justice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9376" y="1412875"/>
            <a:ext cx="11233149" cy="432038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The Court </a:t>
            </a:r>
            <a:r>
              <a:rPr lang="it-IT" b="1" dirty="0" err="1"/>
              <a:t>generally</a:t>
            </a:r>
            <a:r>
              <a:rPr lang="it-IT" dirty="0"/>
              <a:t> </a:t>
            </a:r>
            <a:r>
              <a:rPr lang="it-IT" dirty="0" err="1"/>
              <a:t>sits</a:t>
            </a:r>
            <a:r>
              <a:rPr lang="it-IT" dirty="0"/>
              <a:t> in </a:t>
            </a:r>
            <a:r>
              <a:rPr lang="it-IT" dirty="0" err="1"/>
              <a:t>chambers</a:t>
            </a:r>
            <a:r>
              <a:rPr lang="it-IT" dirty="0"/>
              <a:t> of </a:t>
            </a:r>
            <a:r>
              <a:rPr lang="it-IT" b="1" dirty="0" err="1"/>
              <a:t>three</a:t>
            </a:r>
            <a:r>
              <a:rPr lang="it-IT" b="1" dirty="0"/>
              <a:t> or </a:t>
            </a:r>
            <a:r>
              <a:rPr lang="it-IT" b="1" dirty="0" err="1"/>
              <a:t>five</a:t>
            </a:r>
            <a:r>
              <a:rPr lang="it-IT" b="1" dirty="0"/>
              <a:t> </a:t>
            </a:r>
            <a:r>
              <a:rPr lang="it-IT" b="1" dirty="0" err="1"/>
              <a:t>judges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in a </a:t>
            </a:r>
            <a:r>
              <a:rPr lang="it-IT" dirty="0" err="1"/>
              <a:t>Grand</a:t>
            </a:r>
            <a:r>
              <a:rPr lang="it-IT" dirty="0"/>
              <a:t> </a:t>
            </a:r>
            <a:r>
              <a:rPr lang="it-IT" dirty="0" err="1"/>
              <a:t>Chamber</a:t>
            </a:r>
            <a:r>
              <a:rPr lang="it-IT" dirty="0"/>
              <a:t> of 15 </a:t>
            </a:r>
            <a:r>
              <a:rPr lang="it-IT" dirty="0" err="1"/>
              <a:t>judges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a </a:t>
            </a:r>
            <a:r>
              <a:rPr lang="it-IT" dirty="0" err="1"/>
              <a:t>Member</a:t>
            </a:r>
            <a:r>
              <a:rPr lang="it-IT" dirty="0"/>
              <a:t> State or an </a:t>
            </a:r>
            <a:r>
              <a:rPr lang="it-IT" dirty="0" err="1"/>
              <a:t>institution</a:t>
            </a:r>
            <a:r>
              <a:rPr lang="it-IT" dirty="0"/>
              <a:t> of the Union,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party to the </a:t>
            </a:r>
            <a:r>
              <a:rPr lang="it-IT" dirty="0" err="1"/>
              <a:t>proceedings</a:t>
            </a:r>
            <a:r>
              <a:rPr lang="it-IT" dirty="0"/>
              <a:t>, so </a:t>
            </a:r>
            <a:r>
              <a:rPr lang="it-IT" dirty="0" err="1"/>
              <a:t>requests</a:t>
            </a:r>
            <a:r>
              <a:rPr lang="it-IT" dirty="0"/>
              <a:t> or </a:t>
            </a:r>
            <a:r>
              <a:rPr lang="it-IT" dirty="0" err="1"/>
              <a:t>depending</a:t>
            </a:r>
            <a:r>
              <a:rPr lang="it-IT" dirty="0"/>
              <a:t> on the </a:t>
            </a:r>
            <a:r>
              <a:rPr lang="it-IT" dirty="0" err="1"/>
              <a:t>importance</a:t>
            </a:r>
            <a:r>
              <a:rPr lang="it-IT" dirty="0"/>
              <a:t> or </a:t>
            </a:r>
            <a:r>
              <a:rPr lang="it-IT" dirty="0" err="1"/>
              <a:t>difficulty</a:t>
            </a:r>
            <a:r>
              <a:rPr lang="it-IT" dirty="0"/>
              <a:t> of a case.</a:t>
            </a:r>
          </a:p>
          <a:p>
            <a:pPr algn="just">
              <a:lnSpc>
                <a:spcPct val="150000"/>
              </a:lnSpc>
            </a:pPr>
            <a:r>
              <a:rPr lang="it-IT" b="1" dirty="0"/>
              <a:t>More </a:t>
            </a:r>
            <a:r>
              <a:rPr lang="it-IT" b="1" dirty="0" err="1"/>
              <a:t>unusually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as a </a:t>
            </a:r>
            <a:r>
              <a:rPr lang="it-IT" b="1" dirty="0"/>
              <a:t>Full Court </a:t>
            </a:r>
            <a:r>
              <a:rPr lang="it-IT" dirty="0"/>
              <a:t>in a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in the </a:t>
            </a:r>
            <a:r>
              <a:rPr lang="it-IT" dirty="0" err="1"/>
              <a:t>Treaties</a:t>
            </a:r>
            <a:r>
              <a:rPr lang="it-IT" dirty="0"/>
              <a:t> and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considers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 case </a:t>
            </a:r>
            <a:r>
              <a:rPr lang="it-IT" dirty="0" err="1"/>
              <a:t>is</a:t>
            </a:r>
            <a:r>
              <a:rPr lang="it-IT" dirty="0"/>
              <a:t> of </a:t>
            </a:r>
            <a:r>
              <a:rPr lang="it-IT" dirty="0" err="1"/>
              <a:t>exceptional</a:t>
            </a:r>
            <a:r>
              <a:rPr lang="it-IT" dirty="0"/>
              <a:t> </a:t>
            </a:r>
            <a:r>
              <a:rPr lang="it-IT" dirty="0" err="1"/>
              <a:t>importance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it-IT" b="1" dirty="0" err="1"/>
              <a:t>There</a:t>
            </a:r>
            <a:r>
              <a:rPr lang="it-IT" b="1" dirty="0"/>
              <a:t> are no </a:t>
            </a:r>
            <a:r>
              <a:rPr lang="it-IT" b="1" dirty="0" err="1"/>
              <a:t>Advocates</a:t>
            </a:r>
            <a:r>
              <a:rPr lang="it-IT" b="1" dirty="0"/>
              <a:t> General </a:t>
            </a:r>
            <a:r>
              <a:rPr lang="it-IT" b="1" dirty="0" err="1"/>
              <a:t>attached</a:t>
            </a:r>
            <a:r>
              <a:rPr lang="it-IT" b="1" dirty="0"/>
              <a:t> to the General Court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 of </a:t>
            </a:r>
            <a:r>
              <a:rPr lang="it-IT" dirty="0" err="1"/>
              <a:t>this</a:t>
            </a:r>
            <a:r>
              <a:rPr lang="it-IT" dirty="0"/>
              <a:t> Court </a:t>
            </a:r>
            <a:r>
              <a:rPr lang="it-IT" dirty="0" err="1"/>
              <a:t>may</a:t>
            </a:r>
            <a:r>
              <a:rPr lang="it-IT" dirty="0"/>
              <a:t> be </a:t>
            </a:r>
            <a:r>
              <a:rPr lang="it-IT" dirty="0" err="1"/>
              <a:t>called</a:t>
            </a:r>
            <a:r>
              <a:rPr lang="it-IT" dirty="0"/>
              <a:t> </a:t>
            </a:r>
            <a:r>
              <a:rPr lang="it-IT" dirty="0" err="1"/>
              <a:t>upon</a:t>
            </a:r>
            <a:r>
              <a:rPr lang="it-IT" dirty="0"/>
              <a:t> to </a:t>
            </a:r>
            <a:r>
              <a:rPr lang="it-IT" dirty="0" err="1"/>
              <a:t>perform</a:t>
            </a:r>
            <a:r>
              <a:rPr lang="it-IT" dirty="0"/>
              <a:t> the </a:t>
            </a:r>
            <a:r>
              <a:rPr lang="it-IT" dirty="0" err="1"/>
              <a:t>role</a:t>
            </a:r>
            <a:r>
              <a:rPr lang="it-IT" dirty="0"/>
              <a:t> of </a:t>
            </a:r>
            <a:r>
              <a:rPr lang="it-IT" dirty="0" err="1"/>
              <a:t>Advocate</a:t>
            </a:r>
            <a:r>
              <a:rPr lang="it-IT" dirty="0"/>
              <a:t> General, a </a:t>
            </a:r>
            <a:r>
              <a:rPr lang="it-IT" dirty="0" err="1"/>
              <a:t>possibility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rarely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to date.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General Court </a:t>
            </a:r>
            <a:r>
              <a:rPr lang="it-IT" dirty="0" err="1"/>
              <a:t>normally</a:t>
            </a:r>
            <a:r>
              <a:rPr lang="it-IT" dirty="0"/>
              <a:t> </a:t>
            </a:r>
            <a:r>
              <a:rPr lang="it-IT" dirty="0" err="1"/>
              <a:t>sits</a:t>
            </a:r>
            <a:r>
              <a:rPr lang="it-IT" dirty="0"/>
              <a:t> in </a:t>
            </a:r>
            <a:r>
              <a:rPr lang="it-IT" dirty="0" err="1"/>
              <a:t>chambers</a:t>
            </a:r>
            <a:r>
              <a:rPr lang="it-IT" dirty="0"/>
              <a:t> of </a:t>
            </a:r>
            <a:r>
              <a:rPr lang="it-IT" dirty="0" err="1"/>
              <a:t>three</a:t>
            </a:r>
            <a:r>
              <a:rPr lang="it-IT" dirty="0"/>
              <a:t> or </a:t>
            </a:r>
            <a:r>
              <a:rPr lang="it-IT" dirty="0" err="1"/>
              <a:t>five</a:t>
            </a:r>
            <a:r>
              <a:rPr lang="it-IT" dirty="0"/>
              <a:t> </a:t>
            </a:r>
            <a:r>
              <a:rPr lang="it-IT" dirty="0" err="1"/>
              <a:t>judges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exceptionally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as a </a:t>
            </a:r>
            <a:r>
              <a:rPr lang="it-IT" dirty="0" err="1"/>
              <a:t>Grand</a:t>
            </a:r>
            <a:r>
              <a:rPr lang="it-IT" dirty="0"/>
              <a:t> </a:t>
            </a:r>
            <a:r>
              <a:rPr lang="it-IT" dirty="0" err="1"/>
              <a:t>Chamber</a:t>
            </a:r>
            <a:r>
              <a:rPr lang="it-IT" dirty="0"/>
              <a:t>, as a Full Court, or </a:t>
            </a:r>
            <a:r>
              <a:rPr lang="it-IT" dirty="0" err="1"/>
              <a:t>even</a:t>
            </a:r>
            <a:r>
              <a:rPr lang="it-IT" dirty="0"/>
              <a:t> be </a:t>
            </a:r>
            <a:r>
              <a:rPr lang="it-IT" dirty="0" err="1"/>
              <a:t>constituted</a:t>
            </a:r>
            <a:r>
              <a:rPr lang="it-IT" dirty="0"/>
              <a:t> by a single </a:t>
            </a:r>
            <a:r>
              <a:rPr lang="it-IT" dirty="0" err="1"/>
              <a:t>judge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43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Court of </a:t>
            </a:r>
            <a:r>
              <a:rPr lang="it-IT" dirty="0" err="1"/>
              <a:t>Justice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9376" y="1412875"/>
            <a:ext cx="11233149" cy="432038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it-IT" dirty="0">
              <a:hlinkClick r:id="rId2"/>
            </a:endParaRPr>
          </a:p>
          <a:p>
            <a:pPr algn="just">
              <a:lnSpc>
                <a:spcPct val="150000"/>
              </a:lnSpc>
            </a:pPr>
            <a:endParaRPr lang="it-IT" dirty="0">
              <a:hlinkClick r:id="rId2"/>
            </a:endParaRPr>
          </a:p>
          <a:p>
            <a:pPr algn="just">
              <a:lnSpc>
                <a:spcPct val="150000"/>
              </a:lnSpc>
            </a:pPr>
            <a:endParaRPr lang="it-IT" dirty="0">
              <a:hlinkClick r:id="rId2"/>
            </a:endParaRPr>
          </a:p>
          <a:p>
            <a:pPr algn="ctr">
              <a:lnSpc>
                <a:spcPct val="150000"/>
              </a:lnSpc>
            </a:pPr>
            <a:r>
              <a:rPr lang="it-IT" dirty="0">
                <a:hlinkClick r:id="rId2"/>
              </a:rPr>
              <a:t>What has the Court of Justice done for me?</a:t>
            </a:r>
          </a:p>
          <a:p>
            <a:pPr algn="just">
              <a:lnSpc>
                <a:spcPct val="150000"/>
              </a:lnSpc>
            </a:pPr>
            <a:endParaRPr lang="it-IT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64024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b="1" dirty="0" err="1"/>
              <a:t>What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the nature of the </a:t>
            </a:r>
            <a:r>
              <a:rPr lang="it-IT" b="1" dirty="0" err="1"/>
              <a:t>European</a:t>
            </a:r>
            <a:r>
              <a:rPr lang="it-IT" b="1" dirty="0"/>
              <a:t> Union?</a:t>
            </a:r>
          </a:p>
          <a:p>
            <a:endParaRPr lang="it-IT" b="1" dirty="0"/>
          </a:p>
          <a:p>
            <a:r>
              <a:rPr lang="it-IT" dirty="0"/>
              <a:t>- EU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a State or a </a:t>
            </a:r>
            <a:r>
              <a:rPr lang="it-IT" dirty="0" err="1"/>
              <a:t>federation</a:t>
            </a:r>
            <a:r>
              <a:rPr lang="it-IT" dirty="0"/>
              <a:t> of </a:t>
            </a:r>
            <a:r>
              <a:rPr lang="it-IT" dirty="0" err="1"/>
              <a:t>States</a:t>
            </a:r>
            <a:r>
              <a:rPr lang="it-IT" dirty="0"/>
              <a:t>. 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5663952" y="2276872"/>
            <a:ext cx="1836000" cy="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7824192" y="206084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Century Gothic" panose="020B0502020202020204" pitchFamily="34" charset="0"/>
              </a:rPr>
              <a:t>All</a:t>
            </a:r>
            <a:r>
              <a:rPr lang="it-IT" dirty="0">
                <a:latin typeface="Century Gothic" panose="020B0502020202020204" pitchFamily="34" charset="0"/>
              </a:rPr>
              <a:t> EU </a:t>
            </a:r>
            <a:r>
              <a:rPr lang="it-IT" dirty="0" err="1">
                <a:latin typeface="Century Gothic" panose="020B0502020202020204" pitchFamily="34" charset="0"/>
              </a:rPr>
              <a:t>powers</a:t>
            </a:r>
            <a:r>
              <a:rPr lang="it-IT" dirty="0">
                <a:latin typeface="Century Gothic" panose="020B0502020202020204" pitchFamily="34" charset="0"/>
              </a:rPr>
              <a:t> are </a:t>
            </a:r>
            <a:r>
              <a:rPr lang="it-IT" dirty="0" err="1">
                <a:latin typeface="Century Gothic" panose="020B0502020202020204" pitchFamily="34" charset="0"/>
              </a:rPr>
              <a:t>delegated</a:t>
            </a:r>
            <a:r>
              <a:rPr lang="it-IT" dirty="0">
                <a:latin typeface="Century Gothic" panose="020B0502020202020204" pitchFamily="34" charset="0"/>
              </a:rPr>
              <a:t> by the </a:t>
            </a:r>
            <a:r>
              <a:rPr lang="it-IT" dirty="0" err="1">
                <a:latin typeface="Century Gothic" panose="020B0502020202020204" pitchFamily="34" charset="0"/>
              </a:rPr>
              <a:t>Member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States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5663952" y="2706760"/>
            <a:ext cx="1836000" cy="50400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7824192" y="2958760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>
                <a:latin typeface="Century Gothic" charset="0"/>
                <a:ea typeface="Century Gothic" charset="0"/>
                <a:cs typeface="Century Gothic" charset="0"/>
              </a:rPr>
              <a:t>There</a:t>
            </a:r>
            <a:r>
              <a:rPr lang="it-IT" dirty="0">
                <a:latin typeface="Century Gothic" charset="0"/>
                <a:ea typeface="Century Gothic" charset="0"/>
                <a:cs typeface="Century Gothic" charset="0"/>
              </a:rPr>
              <a:t> are </a:t>
            </a:r>
            <a:r>
              <a:rPr lang="it-IT" dirty="0" err="1">
                <a:latin typeface="Century Gothic" charset="0"/>
                <a:ea typeface="Century Gothic" charset="0"/>
                <a:cs typeface="Century Gothic" charset="0"/>
              </a:rPr>
              <a:t>not</a:t>
            </a:r>
            <a:r>
              <a:rPr lang="it-IT" dirty="0">
                <a:latin typeface="Century Gothic" charset="0"/>
                <a:ea typeface="Century Gothic" charset="0"/>
                <a:cs typeface="Century Gothic" charset="0"/>
              </a:rPr>
              <a:t> EU </a:t>
            </a:r>
            <a:r>
              <a:rPr lang="it-IT" dirty="0" err="1">
                <a:latin typeface="Century Gothic" charset="0"/>
                <a:ea typeface="Century Gothic" charset="0"/>
                <a:cs typeface="Century Gothic" charset="0"/>
              </a:rPr>
              <a:t>people</a:t>
            </a:r>
            <a:r>
              <a:rPr lang="it-IT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it-IT" dirty="0" err="1">
                <a:latin typeface="Century Gothic" charset="0"/>
                <a:ea typeface="Century Gothic" charset="0"/>
                <a:cs typeface="Century Gothic" charset="0"/>
              </a:rPr>
              <a:t>but</a:t>
            </a:r>
            <a:r>
              <a:rPr lang="it-IT" dirty="0">
                <a:latin typeface="Century Gothic" charset="0"/>
                <a:ea typeface="Century Gothic" charset="0"/>
                <a:cs typeface="Century Gothic" charset="0"/>
              </a:rPr>
              <a:t> EU </a:t>
            </a:r>
            <a:r>
              <a:rPr lang="it-IT" dirty="0" err="1">
                <a:latin typeface="Century Gothic" charset="0"/>
                <a:ea typeface="Century Gothic" charset="0"/>
                <a:cs typeface="Century Gothic" charset="0"/>
              </a:rPr>
              <a:t>citizenship</a:t>
            </a:r>
            <a:r>
              <a:rPr lang="it-IT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dirty="0" err="1">
                <a:latin typeface="Century Gothic" charset="0"/>
                <a:ea typeface="Century Gothic" charset="0"/>
                <a:cs typeface="Century Gothic" charset="0"/>
              </a:rPr>
              <a:t>is</a:t>
            </a:r>
            <a:r>
              <a:rPr lang="it-IT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dirty="0" err="1">
                <a:latin typeface="Century Gothic" charset="0"/>
                <a:ea typeface="Century Gothic" charset="0"/>
                <a:cs typeface="Century Gothic" charset="0"/>
              </a:rPr>
              <a:t>additional</a:t>
            </a:r>
            <a:r>
              <a:rPr lang="it-IT" dirty="0">
                <a:latin typeface="Century Gothic" charset="0"/>
                <a:ea typeface="Century Gothic" charset="0"/>
                <a:cs typeface="Century Gothic" charset="0"/>
              </a:rPr>
              <a:t> to the </a:t>
            </a:r>
            <a:r>
              <a:rPr lang="it-IT" dirty="0" err="1">
                <a:latin typeface="Century Gothic" charset="0"/>
                <a:ea typeface="Century Gothic" charset="0"/>
                <a:cs typeface="Century Gothic" charset="0"/>
              </a:rPr>
              <a:t>national</a:t>
            </a:r>
            <a:r>
              <a:rPr lang="it-IT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it-IT" dirty="0" err="1">
                <a:latin typeface="Century Gothic" charset="0"/>
                <a:ea typeface="Century Gothic" charset="0"/>
                <a:cs typeface="Century Gothic" charset="0"/>
              </a:rPr>
              <a:t>one</a:t>
            </a:r>
            <a:r>
              <a:rPr lang="it-IT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</p:txBody>
      </p:sp>
      <p:cxnSp>
        <p:nvCxnSpPr>
          <p:cNvPr id="9" name="Connettore 2 8"/>
          <p:cNvCxnSpPr/>
          <p:nvPr/>
        </p:nvCxnSpPr>
        <p:spPr>
          <a:xfrm>
            <a:off x="2207568" y="2667152"/>
            <a:ext cx="0" cy="833856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47230" y="3726920"/>
            <a:ext cx="4872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entury Gothic" panose="020B0502020202020204" pitchFamily="34" charset="0"/>
              </a:rPr>
              <a:t>EU </a:t>
            </a:r>
            <a:r>
              <a:rPr lang="it-IT" dirty="0" err="1">
                <a:latin typeface="Century Gothic" panose="020B0502020202020204" pitchFamily="34" charset="0"/>
              </a:rPr>
              <a:t>is</a:t>
            </a:r>
            <a:r>
              <a:rPr lang="it-IT" dirty="0">
                <a:latin typeface="Century Gothic" panose="020B0502020202020204" pitchFamily="34" charset="0"/>
              </a:rPr>
              <a:t> a </a:t>
            </a:r>
            <a:r>
              <a:rPr lang="it-IT" dirty="0" err="1">
                <a:latin typeface="Century Gothic" panose="020B0502020202020204" pitchFamily="34" charset="0"/>
              </a:rPr>
              <a:t>supranational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organization</a:t>
            </a:r>
            <a:r>
              <a:rPr lang="it-IT" dirty="0">
                <a:latin typeface="Century Gothic" panose="020B0502020202020204" pitchFamily="34" charset="0"/>
              </a:rPr>
              <a:t>. </a:t>
            </a:r>
            <a:r>
              <a:rPr lang="it-IT" dirty="0" err="1">
                <a:latin typeface="Century Gothic" panose="020B0502020202020204" pitchFamily="34" charset="0"/>
              </a:rPr>
              <a:t>Its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legal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basis</a:t>
            </a:r>
            <a:r>
              <a:rPr lang="it-IT" dirty="0">
                <a:latin typeface="Century Gothic" panose="020B0502020202020204" pitchFamily="34" charset="0"/>
              </a:rPr>
              <a:t> are the </a:t>
            </a:r>
            <a:r>
              <a:rPr lang="it-IT" dirty="0" err="1">
                <a:latin typeface="Century Gothic" panose="020B0502020202020204" pitchFamily="34" charset="0"/>
              </a:rPr>
              <a:t>Treaties</a:t>
            </a:r>
            <a:r>
              <a:rPr lang="it-IT" dirty="0">
                <a:latin typeface="Century Gothic" panose="020B0502020202020204" pitchFamily="34" charset="0"/>
              </a:rPr>
              <a:t> of the EU, </a:t>
            </a:r>
            <a:r>
              <a:rPr lang="it-IT" dirty="0" err="1">
                <a:latin typeface="Century Gothic" panose="020B0502020202020204" pitchFamily="34" charset="0"/>
              </a:rPr>
              <a:t>which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 err="1">
                <a:latin typeface="Century Gothic" panose="020B0502020202020204" pitchFamily="34" charset="0"/>
              </a:rPr>
              <a:t>define</a:t>
            </a:r>
            <a:r>
              <a:rPr lang="it-IT" dirty="0">
                <a:latin typeface="Century Gothic" panose="020B0502020202020204" pitchFamily="34" charset="0"/>
              </a:rPr>
              <a:t> the EU </a:t>
            </a:r>
            <a:r>
              <a:rPr lang="it-IT" dirty="0" err="1">
                <a:latin typeface="Century Gothic" panose="020B0502020202020204" pitchFamily="34" charset="0"/>
              </a:rPr>
              <a:t>competences</a:t>
            </a:r>
            <a:r>
              <a:rPr lang="it-IT" dirty="0">
                <a:latin typeface="Century Gothic" panose="020B0502020202020204" pitchFamily="34" charset="0"/>
              </a:rPr>
              <a:t> </a:t>
            </a:r>
            <a:r>
              <a:rPr lang="it-IT" dirty="0">
                <a:latin typeface="Century Gothic" panose="020B0502020202020204" pitchFamily="34" charset="0"/>
                <a:sym typeface="Wingdings"/>
              </a:rPr>
              <a:t> </a:t>
            </a:r>
            <a:r>
              <a:rPr lang="it-IT" dirty="0" err="1">
                <a:latin typeface="Century Gothic" panose="020B0502020202020204" pitchFamily="34" charset="0"/>
                <a:sym typeface="Wingdings"/>
              </a:rPr>
              <a:t>principle</a:t>
            </a:r>
            <a:r>
              <a:rPr lang="it-IT" dirty="0">
                <a:latin typeface="Century Gothic" panose="020B0502020202020204" pitchFamily="34" charset="0"/>
                <a:sym typeface="Wingdings"/>
              </a:rPr>
              <a:t> of </a:t>
            </a:r>
            <a:r>
              <a:rPr lang="it-IT" dirty="0" err="1">
                <a:latin typeface="Century Gothic" panose="020B0502020202020204" pitchFamily="34" charset="0"/>
                <a:sym typeface="Wingdings"/>
              </a:rPr>
              <a:t>conferral</a:t>
            </a:r>
            <a:r>
              <a:rPr lang="it-IT" dirty="0">
                <a:latin typeface="Century Gothic" panose="020B0502020202020204" pitchFamily="34" charset="0"/>
                <a:sym typeface="Wingdings"/>
              </a:rPr>
              <a:t>. </a:t>
            </a:r>
            <a:r>
              <a:rPr lang="it-IT" dirty="0">
                <a:latin typeface="Century Gothic" panose="020B0502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7844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Other</a:t>
            </a:r>
            <a:r>
              <a:rPr lang="it-IT" dirty="0"/>
              <a:t> EU institutions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79376" y="1412875"/>
            <a:ext cx="11233149" cy="4320381"/>
          </a:xfrm>
        </p:spPr>
        <p:txBody>
          <a:bodyPr/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it-IT" b="1" dirty="0" err="1"/>
              <a:t>European</a:t>
            </a:r>
            <a:r>
              <a:rPr lang="it-IT" b="1" dirty="0"/>
              <a:t> Central </a:t>
            </a:r>
            <a:r>
              <a:rPr lang="it-IT" b="1" dirty="0" err="1"/>
              <a:t>bank</a:t>
            </a:r>
            <a:r>
              <a:rPr lang="it-IT" dirty="0"/>
              <a:t>: the </a:t>
            </a:r>
            <a:r>
              <a:rPr lang="it-IT" dirty="0" err="1"/>
              <a:t>primary</a:t>
            </a:r>
            <a:r>
              <a:rPr lang="it-IT" dirty="0"/>
              <a:t> </a:t>
            </a:r>
            <a:r>
              <a:rPr lang="it-IT" dirty="0" err="1"/>
              <a:t>objective</a:t>
            </a:r>
            <a:r>
              <a:rPr lang="it-IT" dirty="0"/>
              <a:t> of ECB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maintain</a:t>
            </a:r>
            <a:r>
              <a:rPr lang="it-IT" dirty="0"/>
              <a:t> the </a:t>
            </a:r>
            <a:r>
              <a:rPr lang="it-IT" dirty="0" err="1"/>
              <a:t>price</a:t>
            </a:r>
            <a:r>
              <a:rPr lang="it-IT" dirty="0"/>
              <a:t> </a:t>
            </a:r>
            <a:r>
              <a:rPr lang="it-IT" dirty="0" err="1"/>
              <a:t>stability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Eurozone. </a:t>
            </a:r>
            <a:r>
              <a:rPr lang="it-IT" dirty="0" err="1"/>
              <a:t>Furthermore</a:t>
            </a:r>
            <a:r>
              <a:rPr lang="it-IT" dirty="0"/>
              <a:t>, the ECB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support</a:t>
            </a:r>
            <a:r>
              <a:rPr lang="it-IT" dirty="0"/>
              <a:t> the general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policies</a:t>
            </a:r>
            <a:r>
              <a:rPr lang="it-IT" dirty="0"/>
              <a:t> in the Union with a </a:t>
            </a:r>
            <a:r>
              <a:rPr lang="it-IT" dirty="0" err="1"/>
              <a:t>view</a:t>
            </a:r>
            <a:r>
              <a:rPr lang="it-IT" dirty="0"/>
              <a:t> to </a:t>
            </a:r>
            <a:r>
              <a:rPr lang="it-IT" dirty="0" err="1"/>
              <a:t>contributing</a:t>
            </a:r>
            <a:r>
              <a:rPr lang="it-IT" dirty="0"/>
              <a:t> to the </a:t>
            </a:r>
            <a:r>
              <a:rPr lang="it-IT" dirty="0" err="1"/>
              <a:t>achievement</a:t>
            </a:r>
            <a:r>
              <a:rPr lang="it-IT" dirty="0"/>
              <a:t> of the </a:t>
            </a:r>
            <a:r>
              <a:rPr lang="it-IT" dirty="0" err="1"/>
              <a:t>objectives</a:t>
            </a:r>
            <a:r>
              <a:rPr lang="it-IT" dirty="0"/>
              <a:t> of the Union.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it-IT" b="1" dirty="0" err="1"/>
              <a:t>European</a:t>
            </a:r>
            <a:r>
              <a:rPr lang="it-IT" b="1" dirty="0"/>
              <a:t> </a:t>
            </a:r>
            <a:r>
              <a:rPr lang="it-IT" b="1" dirty="0" err="1"/>
              <a:t>Investment</a:t>
            </a:r>
            <a:r>
              <a:rPr lang="it-IT" b="1" dirty="0"/>
              <a:t> </a:t>
            </a:r>
            <a:r>
              <a:rPr lang="it-IT" b="1" dirty="0" err="1"/>
              <a:t>Bank</a:t>
            </a:r>
            <a:r>
              <a:rPr lang="it-IT" dirty="0"/>
              <a:t>: The task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Investment</a:t>
            </a:r>
            <a:r>
              <a:rPr lang="it-IT" dirty="0"/>
              <a:t>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be to </a:t>
            </a:r>
            <a:r>
              <a:rPr lang="it-IT" dirty="0" err="1"/>
              <a:t>contribute</a:t>
            </a:r>
            <a:r>
              <a:rPr lang="it-IT" dirty="0"/>
              <a:t>, by </a:t>
            </a:r>
            <a:r>
              <a:rPr lang="it-IT" dirty="0" err="1"/>
              <a:t>having</a:t>
            </a:r>
            <a:r>
              <a:rPr lang="it-IT" dirty="0"/>
              <a:t> </a:t>
            </a:r>
            <a:r>
              <a:rPr lang="it-IT" dirty="0" err="1"/>
              <a:t>recourse</a:t>
            </a:r>
            <a:r>
              <a:rPr lang="it-IT" dirty="0"/>
              <a:t> to the capital market and </a:t>
            </a:r>
            <a:r>
              <a:rPr lang="it-IT" dirty="0" err="1"/>
              <a:t>utilising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, to the </a:t>
            </a:r>
            <a:r>
              <a:rPr lang="it-IT" dirty="0" err="1"/>
              <a:t>balanced</a:t>
            </a:r>
            <a:r>
              <a:rPr lang="it-IT" dirty="0"/>
              <a:t> and steady </a:t>
            </a:r>
            <a:r>
              <a:rPr lang="it-IT" dirty="0" err="1"/>
              <a:t>development</a:t>
            </a:r>
            <a:r>
              <a:rPr lang="it-IT" dirty="0"/>
              <a:t> of the </a:t>
            </a:r>
            <a:r>
              <a:rPr lang="it-IT" dirty="0" err="1"/>
              <a:t>internal</a:t>
            </a:r>
            <a:r>
              <a:rPr lang="it-IT" dirty="0"/>
              <a:t> market in the </a:t>
            </a:r>
            <a:r>
              <a:rPr lang="it-IT" dirty="0" err="1"/>
              <a:t>interest</a:t>
            </a:r>
            <a:r>
              <a:rPr lang="it-IT" dirty="0"/>
              <a:t> of the Union. 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purpose</a:t>
            </a:r>
            <a:r>
              <a:rPr lang="it-IT" dirty="0"/>
              <a:t> the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, </a:t>
            </a:r>
            <a:r>
              <a:rPr lang="it-IT" dirty="0" err="1"/>
              <a:t>operating</a:t>
            </a:r>
            <a:r>
              <a:rPr lang="it-IT" dirty="0"/>
              <a:t> on a non-profit- </a:t>
            </a:r>
            <a:r>
              <a:rPr lang="it-IT" dirty="0" err="1"/>
              <a:t>making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, </a:t>
            </a:r>
            <a:r>
              <a:rPr lang="it-IT" dirty="0" err="1"/>
              <a:t>grant</a:t>
            </a:r>
            <a:r>
              <a:rPr lang="it-IT" dirty="0"/>
              <a:t> </a:t>
            </a:r>
            <a:r>
              <a:rPr lang="it-IT" dirty="0" err="1"/>
              <a:t>loans</a:t>
            </a:r>
            <a:r>
              <a:rPr lang="it-IT" dirty="0"/>
              <a:t> and </a:t>
            </a:r>
            <a:r>
              <a:rPr lang="it-IT" dirty="0" err="1"/>
              <a:t>give</a:t>
            </a:r>
            <a:r>
              <a:rPr lang="it-IT" dirty="0"/>
              <a:t> </a:t>
            </a:r>
            <a:r>
              <a:rPr lang="it-IT" dirty="0" err="1"/>
              <a:t>guarantees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facilitate the </a:t>
            </a:r>
            <a:r>
              <a:rPr lang="it-IT" dirty="0" err="1"/>
              <a:t>financing</a:t>
            </a:r>
            <a:r>
              <a:rPr lang="it-IT" dirty="0"/>
              <a:t> of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projects</a:t>
            </a:r>
            <a:r>
              <a:rPr lang="it-IT" dirty="0"/>
              <a:t> in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sectors</a:t>
            </a:r>
            <a:r>
              <a:rPr lang="it-IT" dirty="0"/>
              <a:t> of the economy.</a:t>
            </a:r>
          </a:p>
        </p:txBody>
      </p:sp>
    </p:spTree>
    <p:extLst>
      <p:ext uri="{BB962C8B-B14F-4D97-AF65-F5344CB8AC3E}">
        <p14:creationId xmlns:p14="http://schemas.microsoft.com/office/powerpoint/2010/main" val="45035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Recap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1" y="1484784"/>
            <a:ext cx="8045775" cy="463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Dott. Leonardo Pasqui 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>
          <a:xfrm>
            <a:off x="1390650" y="3429000"/>
            <a:ext cx="9410700" cy="1440160"/>
          </a:xfrm>
        </p:spPr>
        <p:txBody>
          <a:bodyPr/>
          <a:lstStyle/>
          <a:p>
            <a:r>
              <a:rPr lang="it-IT" dirty="0"/>
              <a:t>leonardo.pasqui2@unibo.it</a:t>
            </a:r>
          </a:p>
        </p:txBody>
      </p:sp>
    </p:spTree>
    <p:extLst>
      <p:ext uri="{BB962C8B-B14F-4D97-AF65-F5344CB8AC3E}">
        <p14:creationId xmlns:p14="http://schemas.microsoft.com/office/powerpoint/2010/main" val="399416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Main institutions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The institutions we will see today are: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Ovale 3"/>
          <p:cNvSpPr/>
          <p:nvPr/>
        </p:nvSpPr>
        <p:spPr>
          <a:xfrm>
            <a:off x="525699" y="2420888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2639616" y="2446527"/>
            <a:ext cx="1728192" cy="172819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943872" y="2420888"/>
            <a:ext cx="1728192" cy="172819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7248128" y="2420888"/>
            <a:ext cx="1728192" cy="172819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93503" y="2850213"/>
            <a:ext cx="1392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Commission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01903" y="2848958"/>
            <a:ext cx="1392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Council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111676" y="2850213"/>
            <a:ext cx="1392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Council</a:t>
            </a:r>
            <a:r>
              <a:rPr lang="it-IT" dirty="0">
                <a:solidFill>
                  <a:schemeClr val="bg1"/>
                </a:solidFill>
              </a:rPr>
              <a:t> of Europe</a:t>
            </a:r>
          </a:p>
        </p:txBody>
      </p:sp>
      <p:sp>
        <p:nvSpPr>
          <p:cNvPr id="14" name="Ovale 13"/>
          <p:cNvSpPr/>
          <p:nvPr/>
        </p:nvSpPr>
        <p:spPr>
          <a:xfrm>
            <a:off x="9559917" y="2446526"/>
            <a:ext cx="1728192" cy="172819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9883557" y="2823319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Court of </a:t>
            </a:r>
            <a:r>
              <a:rPr lang="it-IT" dirty="0" err="1">
                <a:solidFill>
                  <a:schemeClr val="bg1"/>
                </a:solidFill>
              </a:rPr>
              <a:t>Justice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487651" y="2837637"/>
            <a:ext cx="1249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Parliament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2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Commission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b="1" dirty="0"/>
              <a:t>Art. 17 TEU</a:t>
            </a:r>
            <a:r>
              <a:rPr lang="it-IT" dirty="0"/>
              <a:t>: </a:t>
            </a:r>
            <a:r>
              <a:rPr lang="it-IT" i="1" dirty="0"/>
              <a:t>The </a:t>
            </a:r>
            <a:r>
              <a:rPr lang="it-IT" i="1" dirty="0" err="1"/>
              <a:t>Commission</a:t>
            </a:r>
            <a:r>
              <a:rPr lang="it-IT" i="1" dirty="0"/>
              <a:t> </a:t>
            </a:r>
            <a:r>
              <a:rPr lang="it-IT" i="1" dirty="0" err="1"/>
              <a:t>shall</a:t>
            </a:r>
            <a:r>
              <a:rPr lang="it-IT" i="1" dirty="0"/>
              <a:t> </a:t>
            </a:r>
            <a:r>
              <a:rPr lang="it-IT" i="1" dirty="0" err="1"/>
              <a:t>promote</a:t>
            </a:r>
            <a:r>
              <a:rPr lang="it-IT" i="1" dirty="0"/>
              <a:t> the general </a:t>
            </a:r>
            <a:r>
              <a:rPr lang="it-IT" i="1" dirty="0" err="1"/>
              <a:t>interest</a:t>
            </a:r>
            <a:r>
              <a:rPr lang="it-IT" i="1" dirty="0"/>
              <a:t> of the Union and take appropriate </a:t>
            </a:r>
            <a:r>
              <a:rPr lang="it-IT" i="1" dirty="0" err="1"/>
              <a:t>initiatives</a:t>
            </a:r>
            <a:r>
              <a:rPr lang="it-IT" i="1" dirty="0"/>
              <a:t> to </a:t>
            </a:r>
            <a:r>
              <a:rPr lang="it-IT" i="1" dirty="0" err="1"/>
              <a:t>that</a:t>
            </a:r>
            <a:r>
              <a:rPr lang="it-IT" i="1" dirty="0"/>
              <a:t> end. </a:t>
            </a:r>
            <a:r>
              <a:rPr lang="it-IT" i="1" dirty="0" err="1"/>
              <a:t>It</a:t>
            </a:r>
            <a:r>
              <a:rPr lang="it-IT" i="1" dirty="0"/>
              <a:t> </a:t>
            </a:r>
            <a:r>
              <a:rPr lang="it-IT" i="1" dirty="0" err="1"/>
              <a:t>shall</a:t>
            </a:r>
            <a:r>
              <a:rPr lang="it-IT" i="1" dirty="0"/>
              <a:t> </a:t>
            </a:r>
            <a:r>
              <a:rPr lang="it-IT" i="1" dirty="0" err="1"/>
              <a:t>ensure</a:t>
            </a:r>
            <a:r>
              <a:rPr lang="it-IT" i="1" dirty="0"/>
              <a:t> the </a:t>
            </a:r>
            <a:r>
              <a:rPr lang="it-IT" i="1" dirty="0" err="1"/>
              <a:t>application</a:t>
            </a:r>
            <a:r>
              <a:rPr lang="it-IT" i="1" dirty="0"/>
              <a:t> of the </a:t>
            </a:r>
            <a:r>
              <a:rPr lang="it-IT" i="1" dirty="0" err="1"/>
              <a:t>Treaties</a:t>
            </a:r>
            <a:r>
              <a:rPr lang="it-IT" i="1" dirty="0"/>
              <a:t>, and of </a:t>
            </a:r>
            <a:r>
              <a:rPr lang="it-IT" i="1" dirty="0" err="1"/>
              <a:t>measures</a:t>
            </a:r>
            <a:r>
              <a:rPr lang="it-IT" i="1" dirty="0"/>
              <a:t> </a:t>
            </a:r>
            <a:r>
              <a:rPr lang="it-IT" i="1" dirty="0" err="1"/>
              <a:t>adopted</a:t>
            </a:r>
            <a:r>
              <a:rPr lang="it-IT" i="1" dirty="0"/>
              <a:t> by the institutions </a:t>
            </a:r>
            <a:r>
              <a:rPr lang="it-IT" i="1" dirty="0" err="1"/>
              <a:t>pursuant</a:t>
            </a:r>
            <a:r>
              <a:rPr lang="it-IT" i="1" dirty="0"/>
              <a:t> to </a:t>
            </a:r>
            <a:r>
              <a:rPr lang="it-IT" i="1" dirty="0" err="1"/>
              <a:t>them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b="1" dirty="0"/>
              <a:t>27 </a:t>
            </a:r>
            <a:r>
              <a:rPr lang="it-IT" b="1" dirty="0" err="1"/>
              <a:t>members</a:t>
            </a:r>
            <a:r>
              <a:rPr lang="it-IT" dirty="0"/>
              <a:t>, </a:t>
            </a:r>
            <a:r>
              <a:rPr lang="it-IT" dirty="0" err="1"/>
              <a:t>one</a:t>
            </a:r>
            <a:r>
              <a:rPr lang="it-IT" dirty="0"/>
              <a:t> for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and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appointed</a:t>
            </a:r>
            <a:r>
              <a:rPr lang="it-IT" dirty="0"/>
              <a:t> for a </a:t>
            </a:r>
            <a:r>
              <a:rPr lang="it-IT" dirty="0" err="1"/>
              <a:t>period</a:t>
            </a:r>
            <a:r>
              <a:rPr lang="it-IT" dirty="0"/>
              <a:t> of 5 </a:t>
            </a:r>
            <a:r>
              <a:rPr lang="it-IT" dirty="0" err="1"/>
              <a:t>years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President</a:t>
            </a:r>
            <a:r>
              <a:rPr lang="it-IT" dirty="0"/>
              <a:t> of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b="1" dirty="0" err="1"/>
              <a:t>nominated</a:t>
            </a:r>
            <a:r>
              <a:rPr lang="it-IT" dirty="0"/>
              <a:t> by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by common </a:t>
            </a:r>
            <a:r>
              <a:rPr lang="it-IT" dirty="0" err="1"/>
              <a:t>accord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he/</a:t>
            </a:r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to be </a:t>
            </a:r>
            <a:r>
              <a:rPr lang="it-IT" b="1" dirty="0" err="1"/>
              <a:t>voted</a:t>
            </a:r>
            <a:r>
              <a:rPr lang="it-IT" dirty="0"/>
              <a:t> by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too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After</a:t>
            </a:r>
            <a:r>
              <a:rPr lang="it-IT" dirty="0"/>
              <a:t> the </a:t>
            </a:r>
            <a:r>
              <a:rPr lang="it-IT" dirty="0" err="1"/>
              <a:t>election</a:t>
            </a:r>
            <a:r>
              <a:rPr lang="it-IT" dirty="0"/>
              <a:t> of the </a:t>
            </a:r>
            <a:r>
              <a:rPr lang="it-IT" dirty="0" err="1"/>
              <a:t>President</a:t>
            </a:r>
            <a:r>
              <a:rPr lang="it-IT" dirty="0"/>
              <a:t>, the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Commissioners</a:t>
            </a:r>
            <a:r>
              <a:rPr lang="it-IT" dirty="0"/>
              <a:t> are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appointed</a:t>
            </a:r>
            <a:r>
              <a:rPr lang="it-IT" dirty="0"/>
              <a:t>, on the </a:t>
            </a:r>
            <a:r>
              <a:rPr lang="it-IT" dirty="0" err="1"/>
              <a:t>basis</a:t>
            </a:r>
            <a:r>
              <a:rPr lang="it-IT" dirty="0"/>
              <a:t> of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’ </a:t>
            </a:r>
            <a:r>
              <a:rPr lang="it-IT" dirty="0" err="1"/>
              <a:t>proposals</a:t>
            </a:r>
            <a:r>
              <a:rPr lang="it-IT" dirty="0"/>
              <a:t>, by </a:t>
            </a:r>
            <a:r>
              <a:rPr lang="it-IT" dirty="0" err="1"/>
              <a:t>agreement</a:t>
            </a:r>
            <a:r>
              <a:rPr lang="it-IT" dirty="0"/>
              <a:t> with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President</a:t>
            </a:r>
            <a:r>
              <a:rPr lang="it-IT" dirty="0"/>
              <a:t>, by a </a:t>
            </a:r>
            <a:r>
              <a:rPr lang="it-IT" dirty="0" err="1"/>
              <a:t>qualified</a:t>
            </a:r>
            <a:r>
              <a:rPr lang="it-IT" dirty="0"/>
              <a:t> </a:t>
            </a:r>
            <a:r>
              <a:rPr lang="it-IT" dirty="0" err="1"/>
              <a:t>majority</a:t>
            </a:r>
            <a:r>
              <a:rPr lang="it-IT" dirty="0"/>
              <a:t> vote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Council</a:t>
            </a:r>
            <a:r>
              <a:rPr lang="it-IT" dirty="0"/>
              <a:t> and the </a:t>
            </a:r>
            <a:r>
              <a:rPr lang="it-IT" dirty="0" err="1"/>
              <a:t>approval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67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Commission</a:t>
            </a:r>
            <a:r>
              <a:rPr lang="it-IT" dirty="0"/>
              <a:t> - </a:t>
            </a:r>
            <a:r>
              <a:rPr lang="it-IT" dirty="0" err="1"/>
              <a:t>Powers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27052" y="1124747"/>
            <a:ext cx="11233149" cy="432038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President</a:t>
            </a:r>
            <a:r>
              <a:rPr lang="it-IT" dirty="0"/>
              <a:t> </a:t>
            </a:r>
            <a:r>
              <a:rPr lang="it-IT" dirty="0" err="1"/>
              <a:t>lays</a:t>
            </a:r>
            <a:r>
              <a:rPr lang="it-IT" dirty="0"/>
              <a:t> down the general </a:t>
            </a:r>
            <a:r>
              <a:rPr lang="it-IT" dirty="0" err="1"/>
              <a:t>guidelines</a:t>
            </a:r>
            <a:r>
              <a:rPr lang="it-IT" dirty="0"/>
              <a:t> of the work, </a:t>
            </a:r>
            <a:r>
              <a:rPr lang="it-IT" dirty="0" err="1"/>
              <a:t>appoints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or more vice-</a:t>
            </a:r>
            <a:r>
              <a:rPr lang="it-IT" dirty="0" err="1"/>
              <a:t>presidents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These</a:t>
            </a:r>
            <a:r>
              <a:rPr lang="it-IT" dirty="0"/>
              <a:t> Vice-</a:t>
            </a:r>
            <a:r>
              <a:rPr lang="it-IT" dirty="0" err="1"/>
              <a:t>Presidents</a:t>
            </a:r>
            <a:r>
              <a:rPr lang="it-IT" dirty="0"/>
              <a:t> are in </a:t>
            </a:r>
            <a:r>
              <a:rPr lang="it-IT" dirty="0" err="1"/>
              <a:t>addition</a:t>
            </a:r>
            <a:r>
              <a:rPr lang="it-IT" dirty="0"/>
              <a:t> to the </a:t>
            </a:r>
            <a:r>
              <a:rPr lang="it-IT" b="1" dirty="0"/>
              <a:t>High </a:t>
            </a:r>
            <a:r>
              <a:rPr lang="it-IT" b="1" dirty="0" err="1"/>
              <a:t>Representative</a:t>
            </a:r>
            <a:r>
              <a:rPr lang="it-IT" b="1" dirty="0"/>
              <a:t> for the </a:t>
            </a:r>
            <a:r>
              <a:rPr lang="it-IT" b="1" dirty="0" err="1"/>
              <a:t>EU’s</a:t>
            </a:r>
            <a:r>
              <a:rPr lang="it-IT" b="1" dirty="0"/>
              <a:t> </a:t>
            </a:r>
            <a:r>
              <a:rPr lang="it-IT" b="1" dirty="0" err="1"/>
              <a:t>foreign</a:t>
            </a:r>
            <a:r>
              <a:rPr lang="it-IT" b="1" dirty="0"/>
              <a:t> policy</a:t>
            </a:r>
            <a:r>
              <a:rPr lang="it-IT" dirty="0"/>
              <a:t>,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is</a:t>
            </a:r>
            <a:endParaRPr lang="it-IT" dirty="0"/>
          </a:p>
          <a:p>
            <a:pPr algn="just">
              <a:lnSpc>
                <a:spcPct val="150000"/>
              </a:lnSpc>
            </a:pPr>
            <a:r>
              <a:rPr lang="it-IT" dirty="0" err="1"/>
              <a:t>always</a:t>
            </a:r>
            <a:r>
              <a:rPr lang="it-IT" dirty="0"/>
              <a:t> a Vice-</a:t>
            </a:r>
            <a:r>
              <a:rPr lang="it-IT" dirty="0" err="1"/>
              <a:t>President</a:t>
            </a:r>
            <a:r>
              <a:rPr lang="it-IT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institution</a:t>
            </a:r>
            <a:r>
              <a:rPr lang="it-IT" dirty="0"/>
              <a:t> with the </a:t>
            </a:r>
            <a:r>
              <a:rPr lang="it-IT" b="1" dirty="0"/>
              <a:t>right of </a:t>
            </a:r>
            <a:r>
              <a:rPr lang="it-IT" b="1" dirty="0" err="1"/>
              <a:t>initiative</a:t>
            </a:r>
            <a:r>
              <a:rPr lang="it-IT" dirty="0"/>
              <a:t>, </a:t>
            </a:r>
            <a:r>
              <a:rPr lang="it-IT" dirty="0" err="1"/>
              <a:t>namely</a:t>
            </a:r>
            <a:r>
              <a:rPr lang="it-IT" dirty="0"/>
              <a:t> propose new </a:t>
            </a:r>
            <a:r>
              <a:rPr lang="it-IT" dirty="0" err="1"/>
              <a:t>laws</a:t>
            </a:r>
            <a:r>
              <a:rPr lang="it-IT" dirty="0"/>
              <a:t>. </a:t>
            </a:r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doesn’t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legislative </a:t>
            </a:r>
            <a:r>
              <a:rPr lang="it-IT" dirty="0" err="1"/>
              <a:t>power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Furthermore</a:t>
            </a:r>
            <a:r>
              <a:rPr lang="it-IT" dirty="0"/>
              <a:t>,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b="1" dirty="0" err="1"/>
              <a:t>Guardian</a:t>
            </a:r>
            <a:r>
              <a:rPr lang="it-IT" b="1" dirty="0"/>
              <a:t> of the </a:t>
            </a:r>
            <a:r>
              <a:rPr lang="it-IT" b="1" dirty="0" err="1"/>
              <a:t>Treaties</a:t>
            </a:r>
            <a:r>
              <a:rPr lang="it-IT" dirty="0"/>
              <a:t>: </a:t>
            </a:r>
            <a:r>
              <a:rPr lang="it-IT" dirty="0" err="1"/>
              <a:t>accordingly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the right to take </a:t>
            </a:r>
            <a:r>
              <a:rPr lang="it-IT" dirty="0" err="1"/>
              <a:t>infringement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met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obligations</a:t>
            </a:r>
            <a:r>
              <a:rPr lang="it-IT" dirty="0"/>
              <a:t> under EU law.</a:t>
            </a:r>
            <a:r>
              <a:rPr lang="it-IT" b="1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the </a:t>
            </a:r>
            <a:r>
              <a:rPr lang="it-IT" dirty="0" err="1"/>
              <a:t>role</a:t>
            </a:r>
            <a:r>
              <a:rPr lang="it-IT" dirty="0"/>
              <a:t> for </a:t>
            </a:r>
            <a:r>
              <a:rPr lang="it-IT" dirty="0" err="1"/>
              <a:t>administering</a:t>
            </a:r>
            <a:r>
              <a:rPr lang="it-IT" dirty="0"/>
              <a:t> the </a:t>
            </a:r>
            <a:r>
              <a:rPr lang="it-IT" b="1" dirty="0" err="1"/>
              <a:t>EU’s</a:t>
            </a:r>
            <a:r>
              <a:rPr lang="it-IT" b="1" dirty="0"/>
              <a:t> budget </a:t>
            </a:r>
            <a:r>
              <a:rPr lang="it-IT" dirty="0"/>
              <a:t>and </a:t>
            </a:r>
            <a:r>
              <a:rPr lang="it-IT" dirty="0" err="1"/>
              <a:t>deciding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the budget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spent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EU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>
                <a:sym typeface="Wingdings"/>
              </a:rPr>
              <a:t> </a:t>
            </a:r>
            <a:r>
              <a:rPr lang="it-IT" b="1" i="1" dirty="0">
                <a:sym typeface="Wingdings"/>
              </a:rPr>
              <a:t>NEXT GENERATION EU</a:t>
            </a:r>
          </a:p>
          <a:p>
            <a:pPr algn="just">
              <a:lnSpc>
                <a:spcPct val="150000"/>
              </a:lnSpc>
            </a:pPr>
            <a:r>
              <a:rPr lang="it-IT" dirty="0">
                <a:sym typeface="Wingdings"/>
              </a:rPr>
              <a:t>The </a:t>
            </a:r>
            <a:r>
              <a:rPr lang="it-IT" dirty="0" err="1">
                <a:sym typeface="Wingdings"/>
              </a:rPr>
              <a:t>Commission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has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also</a:t>
            </a:r>
            <a:r>
              <a:rPr lang="it-IT" dirty="0">
                <a:sym typeface="Wingdings"/>
              </a:rPr>
              <a:t> the sole </a:t>
            </a:r>
            <a:r>
              <a:rPr lang="it-IT" dirty="0" err="1">
                <a:sym typeface="Wingdings"/>
              </a:rPr>
              <a:t>competence</a:t>
            </a:r>
            <a:r>
              <a:rPr lang="it-IT" dirty="0">
                <a:sym typeface="Wingdings"/>
              </a:rPr>
              <a:t> to </a:t>
            </a:r>
            <a:r>
              <a:rPr lang="it-IT" dirty="0" err="1">
                <a:sym typeface="Wingdings"/>
              </a:rPr>
              <a:t>negotiate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international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treaties</a:t>
            </a:r>
            <a:r>
              <a:rPr lang="it-IT" dirty="0">
                <a:sym typeface="Wingdings"/>
              </a:rPr>
              <a:t> on </a:t>
            </a:r>
            <a:r>
              <a:rPr lang="it-IT" dirty="0" err="1">
                <a:sym typeface="Wingdings"/>
              </a:rPr>
              <a:t>behalf</a:t>
            </a:r>
            <a:r>
              <a:rPr lang="it-IT" dirty="0">
                <a:sym typeface="Wingdings"/>
              </a:rPr>
              <a:t> of the EU                                 </a:t>
            </a:r>
            <a:r>
              <a:rPr lang="it-IT" dirty="0" err="1">
                <a:sym typeface="Wingdings"/>
              </a:rPr>
              <a:t>role</a:t>
            </a:r>
            <a:r>
              <a:rPr lang="it-IT" dirty="0">
                <a:sym typeface="Wingdings"/>
              </a:rPr>
              <a:t> of High </a:t>
            </a:r>
            <a:r>
              <a:rPr lang="it-IT" dirty="0" err="1">
                <a:sym typeface="Wingdings"/>
              </a:rPr>
              <a:t>Representative</a:t>
            </a:r>
            <a:r>
              <a:rPr lang="it-IT" dirty="0">
                <a:sym typeface="Wingdings"/>
              </a:rPr>
              <a:t> of the Union for </a:t>
            </a:r>
            <a:r>
              <a:rPr lang="it-IT" dirty="0" err="1">
                <a:sym typeface="Wingdings"/>
              </a:rPr>
              <a:t>Foreign</a:t>
            </a:r>
            <a:r>
              <a:rPr lang="it-IT" dirty="0">
                <a:sym typeface="Wingdings"/>
              </a:rPr>
              <a:t> Affairs and Security Policy. </a:t>
            </a:r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1055440" y="5877272"/>
            <a:ext cx="1836000" cy="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14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Commission</a:t>
            </a:r>
            <a:r>
              <a:rPr lang="it-IT" dirty="0"/>
              <a:t> - </a:t>
            </a:r>
            <a:r>
              <a:rPr lang="it-IT" dirty="0" err="1"/>
              <a:t>Powers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 err="1"/>
              <a:t>Then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can sum-up the </a:t>
            </a:r>
            <a:r>
              <a:rPr lang="it-IT" b="1" dirty="0" err="1"/>
              <a:t>Commission</a:t>
            </a:r>
            <a:r>
              <a:rPr lang="it-IT" b="1" dirty="0"/>
              <a:t> </a:t>
            </a:r>
            <a:r>
              <a:rPr lang="it-IT" b="1" dirty="0" err="1"/>
              <a:t>powers</a:t>
            </a:r>
            <a:r>
              <a:rPr lang="it-IT" dirty="0"/>
              <a:t>, as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follows</a:t>
            </a:r>
            <a:r>
              <a:rPr lang="it-IT" dirty="0"/>
              <a:t>: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it-IT" dirty="0" err="1"/>
              <a:t>promote</a:t>
            </a:r>
            <a:r>
              <a:rPr lang="it-IT" dirty="0"/>
              <a:t> the general </a:t>
            </a:r>
            <a:r>
              <a:rPr lang="it-IT" dirty="0" err="1"/>
              <a:t>interest</a:t>
            </a:r>
            <a:r>
              <a:rPr lang="it-IT" dirty="0"/>
              <a:t> of the EU and ‘take appropriate </a:t>
            </a:r>
            <a:r>
              <a:rPr lang="it-IT" dirty="0" err="1"/>
              <a:t>initiatives</a:t>
            </a:r>
            <a:r>
              <a:rPr lang="it-IT" dirty="0"/>
              <a:t> to </a:t>
            </a:r>
            <a:r>
              <a:rPr lang="it-IT" dirty="0" err="1"/>
              <a:t>that</a:t>
            </a:r>
            <a:r>
              <a:rPr lang="it-IT" dirty="0"/>
              <a:t> end;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it-IT" dirty="0" err="1"/>
              <a:t>ensure</a:t>
            </a:r>
            <a:r>
              <a:rPr lang="it-IT" dirty="0"/>
              <a:t> the </a:t>
            </a:r>
            <a:r>
              <a:rPr lang="it-IT" dirty="0" err="1"/>
              <a:t>application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 and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giving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to </a:t>
            </a:r>
            <a:r>
              <a:rPr lang="it-IT" dirty="0" err="1"/>
              <a:t>them</a:t>
            </a:r>
            <a:r>
              <a:rPr lang="it-IT" dirty="0"/>
              <a:t>;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it-IT" dirty="0" err="1"/>
              <a:t>oversee</a:t>
            </a:r>
            <a:r>
              <a:rPr lang="it-IT" dirty="0"/>
              <a:t> the </a:t>
            </a:r>
            <a:r>
              <a:rPr lang="it-IT" dirty="0" err="1"/>
              <a:t>application</a:t>
            </a:r>
            <a:r>
              <a:rPr lang="it-IT" dirty="0"/>
              <a:t> of EU law, </a:t>
            </a:r>
            <a:r>
              <a:rPr lang="it-IT" dirty="0" err="1"/>
              <a:t>subject</a:t>
            </a:r>
            <a:r>
              <a:rPr lang="it-IT" dirty="0"/>
              <a:t> to the Court of </a:t>
            </a:r>
            <a:r>
              <a:rPr lang="it-IT" dirty="0" err="1"/>
              <a:t>Justice</a:t>
            </a:r>
            <a:r>
              <a:rPr lang="it-IT" dirty="0"/>
              <a:t>;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it-IT" dirty="0" err="1"/>
              <a:t>execute</a:t>
            </a:r>
            <a:r>
              <a:rPr lang="it-IT" dirty="0"/>
              <a:t> the budget and </a:t>
            </a:r>
            <a:r>
              <a:rPr lang="it-IT" dirty="0" err="1"/>
              <a:t>manage</a:t>
            </a:r>
            <a:r>
              <a:rPr lang="it-IT" dirty="0"/>
              <a:t> </a:t>
            </a:r>
            <a:r>
              <a:rPr lang="it-IT" dirty="0" err="1"/>
              <a:t>programmes</a:t>
            </a:r>
            <a:r>
              <a:rPr lang="it-IT" dirty="0"/>
              <a:t>;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it-IT" dirty="0"/>
              <a:t>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dirty="0" err="1"/>
              <a:t>coordinating</a:t>
            </a:r>
            <a:r>
              <a:rPr lang="it-IT" dirty="0"/>
              <a:t>, executive and management </a:t>
            </a:r>
            <a:r>
              <a:rPr lang="it-IT" dirty="0" err="1"/>
              <a:t>functions</a:t>
            </a:r>
            <a:r>
              <a:rPr lang="it-IT" dirty="0"/>
              <a:t>;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it-IT" dirty="0" err="1"/>
              <a:t>ensure</a:t>
            </a:r>
            <a:r>
              <a:rPr lang="it-IT" dirty="0"/>
              <a:t> the </a:t>
            </a:r>
            <a:r>
              <a:rPr lang="it-IT" dirty="0" err="1"/>
              <a:t>Union's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r>
              <a:rPr lang="it-IT" dirty="0"/>
              <a:t>, </a:t>
            </a:r>
            <a:r>
              <a:rPr lang="it-IT" dirty="0" err="1"/>
              <a:t>except</a:t>
            </a:r>
            <a:r>
              <a:rPr lang="it-IT" dirty="0"/>
              <a:t> as </a:t>
            </a:r>
            <a:r>
              <a:rPr lang="it-IT" dirty="0" err="1"/>
              <a:t>regards</a:t>
            </a:r>
            <a:r>
              <a:rPr lang="it-IT" dirty="0"/>
              <a:t> EU </a:t>
            </a:r>
            <a:r>
              <a:rPr lang="it-IT" dirty="0" err="1"/>
              <a:t>foreign</a:t>
            </a:r>
            <a:r>
              <a:rPr lang="it-IT" dirty="0"/>
              <a:t> policy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it-IT" dirty="0" err="1"/>
              <a:t>initiate</a:t>
            </a:r>
            <a:r>
              <a:rPr lang="it-IT" dirty="0"/>
              <a:t> the </a:t>
            </a:r>
            <a:r>
              <a:rPr lang="it-IT" dirty="0" err="1"/>
              <a:t>Union's</a:t>
            </a:r>
            <a:r>
              <a:rPr lang="it-IT" dirty="0"/>
              <a:t> </a:t>
            </a:r>
            <a:r>
              <a:rPr lang="it-IT" dirty="0" err="1"/>
              <a:t>annual</a:t>
            </a:r>
            <a:r>
              <a:rPr lang="it-IT" dirty="0"/>
              <a:t> and multi-</a:t>
            </a:r>
            <a:r>
              <a:rPr lang="it-IT" dirty="0" err="1"/>
              <a:t>annual</a:t>
            </a:r>
            <a:r>
              <a:rPr lang="it-IT" dirty="0"/>
              <a:t> </a:t>
            </a:r>
            <a:r>
              <a:rPr lang="it-IT" dirty="0" err="1"/>
              <a:t>programming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05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 err="1"/>
              <a:t>Since</a:t>
            </a:r>
            <a:r>
              <a:rPr lang="it-IT" dirty="0"/>
              <a:t> </a:t>
            </a:r>
            <a:r>
              <a:rPr lang="it-IT" b="1" dirty="0"/>
              <a:t>1979</a:t>
            </a:r>
            <a:r>
              <a:rPr lang="it-IT" dirty="0"/>
              <a:t>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elected</a:t>
            </a:r>
            <a:r>
              <a:rPr lang="it-IT" dirty="0"/>
              <a:t> </a:t>
            </a:r>
            <a:r>
              <a:rPr lang="it-IT" dirty="0" err="1"/>
              <a:t>directly</a:t>
            </a:r>
            <a:r>
              <a:rPr lang="it-IT" dirty="0"/>
              <a:t> by </a:t>
            </a:r>
            <a:r>
              <a:rPr lang="it-IT" dirty="0" err="1"/>
              <a:t>European</a:t>
            </a:r>
            <a:r>
              <a:rPr lang="it-IT" dirty="0"/>
              <a:t> Union </a:t>
            </a:r>
            <a:r>
              <a:rPr lang="it-IT" dirty="0" err="1"/>
              <a:t>citizens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democratic</a:t>
            </a:r>
            <a:r>
              <a:rPr lang="it-IT" dirty="0"/>
              <a:t> </a:t>
            </a:r>
            <a:r>
              <a:rPr lang="it-IT" dirty="0" err="1"/>
              <a:t>election</a:t>
            </a:r>
            <a:r>
              <a:rPr lang="it-IT" dirty="0"/>
              <a:t> </a:t>
            </a:r>
            <a:r>
              <a:rPr lang="it-IT" dirty="0" err="1"/>
              <a:t>held</a:t>
            </a:r>
            <a:r>
              <a:rPr lang="it-IT" dirty="0"/>
              <a:t> </a:t>
            </a:r>
            <a:r>
              <a:rPr lang="it-IT" dirty="0" err="1"/>
              <a:t>every</a:t>
            </a:r>
            <a:r>
              <a:rPr lang="it-IT" dirty="0"/>
              <a:t> 5 </a:t>
            </a:r>
            <a:r>
              <a:rPr lang="it-IT" dirty="0" err="1"/>
              <a:t>years</a:t>
            </a:r>
            <a:r>
              <a:rPr lang="it-IT" dirty="0"/>
              <a:t> in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State. </a:t>
            </a:r>
          </a:p>
          <a:p>
            <a:pPr algn="just">
              <a:lnSpc>
                <a:spcPct val="150000"/>
              </a:lnSpc>
            </a:pP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b="1" dirty="0"/>
              <a:t>751 </a:t>
            </a:r>
            <a:r>
              <a:rPr lang="it-IT" b="1" dirty="0" err="1"/>
              <a:t>members</a:t>
            </a:r>
            <a:r>
              <a:rPr lang="it-IT" dirty="0"/>
              <a:t>, </a:t>
            </a:r>
            <a:r>
              <a:rPr lang="it-IT" dirty="0" err="1"/>
              <a:t>divided</a:t>
            </a:r>
            <a:r>
              <a:rPr lang="it-IT" dirty="0"/>
              <a:t> </a:t>
            </a:r>
            <a:r>
              <a:rPr lang="it-IT" dirty="0" err="1"/>
              <a:t>proportionally</a:t>
            </a:r>
            <a:r>
              <a:rPr lang="it-IT" dirty="0"/>
              <a:t> by </a:t>
            </a:r>
            <a:r>
              <a:rPr lang="it-IT" dirty="0" err="1"/>
              <a:t>each</a:t>
            </a:r>
            <a:r>
              <a:rPr lang="it-IT" dirty="0"/>
              <a:t> State</a:t>
            </a:r>
            <a:r>
              <a:rPr lang="it-IT" dirty="0">
                <a:sym typeface="Wingdings"/>
              </a:rPr>
              <a:t> Germany </a:t>
            </a:r>
            <a:r>
              <a:rPr lang="it-IT" dirty="0" err="1">
                <a:sym typeface="Wingdings"/>
              </a:rPr>
              <a:t>elects</a:t>
            </a:r>
            <a:r>
              <a:rPr lang="it-IT" dirty="0">
                <a:sym typeface="Wingdings"/>
              </a:rPr>
              <a:t> 96 MEP, </a:t>
            </a:r>
            <a:r>
              <a:rPr lang="it-IT" dirty="0" err="1">
                <a:sym typeface="Wingdings"/>
              </a:rPr>
              <a:t>while</a:t>
            </a:r>
            <a:r>
              <a:rPr lang="it-IT" dirty="0">
                <a:sym typeface="Wingdings"/>
              </a:rPr>
              <a:t> Malta </a:t>
            </a:r>
            <a:r>
              <a:rPr lang="it-IT" dirty="0" err="1">
                <a:sym typeface="Wingdings"/>
              </a:rPr>
              <a:t>only</a:t>
            </a:r>
            <a:r>
              <a:rPr lang="it-IT" dirty="0">
                <a:sym typeface="Wingdings"/>
              </a:rPr>
              <a:t> 6. </a:t>
            </a:r>
          </a:p>
          <a:p>
            <a:pPr algn="just">
              <a:lnSpc>
                <a:spcPct val="150000"/>
              </a:lnSpc>
            </a:pPr>
            <a:r>
              <a:rPr lang="it-IT" dirty="0" err="1">
                <a:sym typeface="Wingdings"/>
              </a:rPr>
              <a:t>It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has</a:t>
            </a:r>
            <a:r>
              <a:rPr lang="it-IT" dirty="0">
                <a:sym typeface="Wingdings"/>
              </a:rPr>
              <a:t> </a:t>
            </a:r>
            <a:r>
              <a:rPr lang="it-IT" b="1" dirty="0" err="1">
                <a:sym typeface="Wingdings"/>
              </a:rPr>
              <a:t>three</a:t>
            </a:r>
            <a:r>
              <a:rPr lang="it-IT" b="1" dirty="0">
                <a:sym typeface="Wingdings"/>
              </a:rPr>
              <a:t> </a:t>
            </a:r>
            <a:r>
              <a:rPr lang="it-IT" b="1" dirty="0" err="1">
                <a:sym typeface="Wingdings"/>
              </a:rPr>
              <a:t>different</a:t>
            </a:r>
            <a:r>
              <a:rPr lang="it-IT" b="1" dirty="0">
                <a:sym typeface="Wingdings"/>
              </a:rPr>
              <a:t> </a:t>
            </a:r>
            <a:r>
              <a:rPr lang="it-IT" b="1" dirty="0" err="1">
                <a:sym typeface="Wingdings"/>
              </a:rPr>
              <a:t>seats</a:t>
            </a:r>
            <a:r>
              <a:rPr lang="it-IT" dirty="0">
                <a:sym typeface="Wingdings"/>
              </a:rPr>
              <a:t>: </a:t>
            </a:r>
            <a:r>
              <a:rPr lang="it-IT" dirty="0" err="1">
                <a:sym typeface="Wingdings"/>
              </a:rPr>
              <a:t>one</a:t>
            </a:r>
            <a:r>
              <a:rPr lang="it-IT" dirty="0">
                <a:sym typeface="Wingdings"/>
              </a:rPr>
              <a:t> in Strasbourg for </a:t>
            </a:r>
            <a:r>
              <a:rPr lang="it-IT" dirty="0" err="1">
                <a:sym typeface="Wingdings"/>
              </a:rPr>
              <a:t>monthly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plenary</a:t>
            </a:r>
            <a:r>
              <a:rPr lang="it-IT" dirty="0">
                <a:sym typeface="Wingdings"/>
              </a:rPr>
              <a:t> sessions, </a:t>
            </a:r>
            <a:r>
              <a:rPr lang="it-IT" dirty="0" err="1">
                <a:sym typeface="Wingdings"/>
              </a:rPr>
              <a:t>committee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meetings</a:t>
            </a:r>
            <a:r>
              <a:rPr lang="it-IT" dirty="0">
                <a:sym typeface="Wingdings"/>
              </a:rPr>
              <a:t> in </a:t>
            </a:r>
            <a:r>
              <a:rPr lang="it-IT" dirty="0" err="1">
                <a:sym typeface="Wingdings"/>
              </a:rPr>
              <a:t>Brussels</a:t>
            </a:r>
            <a:r>
              <a:rPr lang="it-IT" dirty="0">
                <a:sym typeface="Wingdings"/>
              </a:rPr>
              <a:t> and </a:t>
            </a:r>
            <a:r>
              <a:rPr lang="it-IT" dirty="0" err="1">
                <a:sym typeface="Wingdings"/>
              </a:rPr>
              <a:t>its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Scretariat</a:t>
            </a:r>
            <a:r>
              <a:rPr lang="it-IT" dirty="0">
                <a:sym typeface="Wingdings"/>
              </a:rPr>
              <a:t> in </a:t>
            </a:r>
            <a:r>
              <a:rPr lang="it-IT" dirty="0" err="1">
                <a:sym typeface="Wingdings"/>
              </a:rPr>
              <a:t>Luxemburg</a:t>
            </a:r>
            <a:r>
              <a:rPr lang="it-IT" dirty="0">
                <a:sym typeface="Wingdings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it-IT" dirty="0" err="1">
                <a:sym typeface="Wingdings"/>
              </a:rPr>
              <a:t>European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Parliament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is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elected</a:t>
            </a:r>
            <a:r>
              <a:rPr lang="it-IT" dirty="0">
                <a:sym typeface="Wingdings"/>
              </a:rPr>
              <a:t> </a:t>
            </a:r>
            <a:r>
              <a:rPr lang="it-IT" dirty="0" err="1">
                <a:sym typeface="Wingdings"/>
              </a:rPr>
              <a:t>every</a:t>
            </a:r>
            <a:r>
              <a:rPr lang="it-IT" dirty="0">
                <a:sym typeface="Wingdings"/>
              </a:rPr>
              <a:t> 5 </a:t>
            </a:r>
            <a:r>
              <a:rPr lang="it-IT" dirty="0" err="1">
                <a:sym typeface="Wingdings"/>
              </a:rPr>
              <a:t>years</a:t>
            </a:r>
            <a:r>
              <a:rPr lang="it-IT" dirty="0">
                <a:sym typeface="Wingdings"/>
              </a:rPr>
              <a:t> by the EU </a:t>
            </a:r>
            <a:r>
              <a:rPr lang="it-IT" dirty="0" err="1">
                <a:sym typeface="Wingdings"/>
              </a:rPr>
              <a:t>citizens</a:t>
            </a:r>
            <a:r>
              <a:rPr lang="it-IT" dirty="0">
                <a:sym typeface="Wingdings"/>
              </a:rPr>
              <a:t>. </a:t>
            </a:r>
            <a:r>
              <a:rPr lang="it-IT" dirty="0" err="1">
                <a:sym typeface="Wingdings"/>
              </a:rPr>
              <a:t>Currently</a:t>
            </a:r>
            <a:r>
              <a:rPr lang="it-IT" dirty="0">
                <a:sym typeface="Wingdings"/>
              </a:rPr>
              <a:t>, </a:t>
            </a:r>
            <a:r>
              <a:rPr lang="it-IT" dirty="0" err="1">
                <a:sym typeface="Wingdings"/>
              </a:rPr>
              <a:t>we</a:t>
            </a:r>
            <a:r>
              <a:rPr lang="it-IT" dirty="0">
                <a:sym typeface="Wingdings"/>
              </a:rPr>
              <a:t> are in the </a:t>
            </a:r>
            <a:r>
              <a:rPr lang="it-IT" dirty="0" err="1">
                <a:sym typeface="Wingdings"/>
              </a:rPr>
              <a:t>legislation</a:t>
            </a:r>
            <a:r>
              <a:rPr lang="it-IT" dirty="0">
                <a:sym typeface="Wingdings"/>
              </a:rPr>
              <a:t> 2019-2024. </a:t>
            </a:r>
            <a:endParaRPr lang="it-IT" dirty="0"/>
          </a:p>
        </p:txBody>
      </p:sp>
      <p:sp>
        <p:nvSpPr>
          <p:cNvPr id="4" name="Freccia giù 3"/>
          <p:cNvSpPr/>
          <p:nvPr/>
        </p:nvSpPr>
        <p:spPr>
          <a:xfrm>
            <a:off x="5891598" y="5127987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6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- </a:t>
            </a:r>
            <a:r>
              <a:rPr lang="it-IT" dirty="0" err="1"/>
              <a:t>Composition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816787"/>
            <a:ext cx="8136904" cy="351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6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roles</a:t>
            </a:r>
            <a:r>
              <a:rPr lang="it-IT" dirty="0"/>
              <a:t>: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it-IT" b="1" dirty="0"/>
              <a:t>Legislative </a:t>
            </a:r>
            <a:r>
              <a:rPr lang="it-IT" b="1" dirty="0" err="1"/>
              <a:t>role</a:t>
            </a:r>
            <a:r>
              <a:rPr lang="it-IT" dirty="0"/>
              <a:t>: The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levels</a:t>
            </a:r>
            <a:r>
              <a:rPr lang="it-IT" dirty="0"/>
              <a:t> of </a:t>
            </a:r>
            <a:r>
              <a:rPr lang="it-IT" dirty="0" err="1"/>
              <a:t>participating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</a:t>
            </a:r>
            <a:r>
              <a:rPr lang="it-IT" dirty="0" err="1"/>
              <a:t>th</a:t>
            </a:r>
            <a:r>
              <a:rPr lang="it-IT" dirty="0"/>
              <a:t> </a:t>
            </a:r>
            <a:r>
              <a:rPr lang="it-IT" dirty="0" err="1"/>
              <a:t>legilative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.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it-IT" b="1" dirty="0" err="1"/>
              <a:t>Budgetary</a:t>
            </a:r>
            <a:r>
              <a:rPr lang="it-IT" b="1" dirty="0"/>
              <a:t> </a:t>
            </a:r>
            <a:r>
              <a:rPr lang="it-IT" b="1" dirty="0" err="1"/>
              <a:t>role</a:t>
            </a:r>
            <a:r>
              <a:rPr lang="it-IT" dirty="0"/>
              <a:t>: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to </a:t>
            </a:r>
            <a:r>
              <a:rPr lang="it-IT" dirty="0" err="1"/>
              <a:t>approve</a:t>
            </a:r>
            <a:r>
              <a:rPr lang="it-IT" dirty="0"/>
              <a:t> the budget of the </a:t>
            </a:r>
            <a:r>
              <a:rPr lang="it-IT" dirty="0" err="1"/>
              <a:t>European</a:t>
            </a:r>
            <a:r>
              <a:rPr lang="it-IT" dirty="0"/>
              <a:t> Union.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it-IT" b="1" dirty="0" err="1"/>
              <a:t>Supervisory</a:t>
            </a:r>
            <a:r>
              <a:rPr lang="it-IT" b="1" dirty="0"/>
              <a:t> </a:t>
            </a:r>
            <a:r>
              <a:rPr lang="it-IT" b="1" dirty="0" err="1"/>
              <a:t>role</a:t>
            </a:r>
            <a:r>
              <a:rPr lang="it-IT" dirty="0"/>
              <a:t>: the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certain</a:t>
            </a:r>
            <a:r>
              <a:rPr lang="it-IT" dirty="0"/>
              <a:t> control </a:t>
            </a:r>
            <a:r>
              <a:rPr lang="it-IT" dirty="0" err="1"/>
              <a:t>powers</a:t>
            </a:r>
            <a:r>
              <a:rPr lang="it-IT" dirty="0"/>
              <a:t>.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7464152" y="3573016"/>
            <a:ext cx="1080120" cy="792088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5663952" y="3573016"/>
            <a:ext cx="0" cy="1368152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3215680" y="3573016"/>
            <a:ext cx="1548173" cy="792088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839416" y="450912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Right to </a:t>
            </a:r>
            <a:r>
              <a:rPr lang="it-IT" dirty="0" err="1"/>
              <a:t>ask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 to the </a:t>
            </a:r>
            <a:r>
              <a:rPr lang="it-IT" dirty="0" err="1"/>
              <a:t>Commission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439816" y="5120337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Ask</a:t>
            </a:r>
            <a:r>
              <a:rPr lang="it-IT" dirty="0"/>
              <a:t> the </a:t>
            </a:r>
            <a:r>
              <a:rPr lang="it-IT" dirty="0" err="1"/>
              <a:t>Commission</a:t>
            </a:r>
            <a:r>
              <a:rPr lang="it-IT" dirty="0"/>
              <a:t> to </a:t>
            </a:r>
            <a:r>
              <a:rPr lang="it-IT" dirty="0" err="1"/>
              <a:t>resign</a:t>
            </a:r>
            <a:r>
              <a:rPr lang="it-IT" dirty="0"/>
              <a:t> en </a:t>
            </a:r>
            <a:r>
              <a:rPr lang="it-IT" dirty="0" err="1"/>
              <a:t>bloc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8610317" y="4341003"/>
            <a:ext cx="1824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Challenge </a:t>
            </a:r>
            <a:r>
              <a:rPr lang="it-IT" dirty="0" err="1"/>
              <a:t>actions</a:t>
            </a:r>
            <a:r>
              <a:rPr lang="it-IT" dirty="0"/>
              <a:t> by </a:t>
            </a:r>
            <a:r>
              <a:rPr lang="it-IT" dirty="0" err="1"/>
              <a:t>other</a:t>
            </a:r>
            <a:r>
              <a:rPr lang="it-IT" dirty="0"/>
              <a:t> EU institutions in front of the CJEU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7692317" y="3140968"/>
            <a:ext cx="1836000" cy="0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9776999" y="294229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Set up </a:t>
            </a:r>
            <a:r>
              <a:rPr lang="it-IT" dirty="0" err="1"/>
              <a:t>Commissions</a:t>
            </a:r>
            <a:r>
              <a:rPr lang="it-IT" dirty="0"/>
              <a:t> of </a:t>
            </a:r>
            <a:r>
              <a:rPr lang="it-IT" dirty="0" err="1"/>
              <a:t>Inquiry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51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1974</Words>
  <Application>Microsoft Office PowerPoint</Application>
  <PresentationFormat>Widescreen</PresentationFormat>
  <Paragraphs>111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Leonardo Pasqui</cp:lastModifiedBy>
  <cp:revision>91</cp:revision>
  <dcterms:created xsi:type="dcterms:W3CDTF">2017-11-13T10:11:35Z</dcterms:created>
  <dcterms:modified xsi:type="dcterms:W3CDTF">2022-11-24T11:23:02Z</dcterms:modified>
</cp:coreProperties>
</file>